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 id="2147484002" r:id="rId2"/>
  </p:sldMasterIdLst>
  <p:sldIdLst>
    <p:sldId id="256" r:id="rId3"/>
    <p:sldId id="260" r:id="rId4"/>
    <p:sldId id="505" r:id="rId5"/>
    <p:sldId id="503" r:id="rId6"/>
    <p:sldId id="506" r:id="rId7"/>
    <p:sldId id="507" r:id="rId8"/>
    <p:sldId id="512" r:id="rId9"/>
    <p:sldId id="513" r:id="rId10"/>
    <p:sldId id="514" r:id="rId11"/>
    <p:sldId id="518" r:id="rId12"/>
    <p:sldId id="519" r:id="rId13"/>
    <p:sldId id="259" r:id="rId14"/>
    <p:sldId id="687" r:id="rId15"/>
    <p:sldId id="278" r:id="rId16"/>
    <p:sldId id="283" r:id="rId17"/>
    <p:sldId id="361" r:id="rId18"/>
    <p:sldId id="362" r:id="rId19"/>
    <p:sldId id="285" r:id="rId20"/>
    <p:sldId id="279" r:id="rId21"/>
    <p:sldId id="360" r:id="rId22"/>
    <p:sldId id="282" r:id="rId23"/>
    <p:sldId id="288" r:id="rId24"/>
    <p:sldId id="289" r:id="rId25"/>
    <p:sldId id="290" r:id="rId26"/>
    <p:sldId id="291" r:id="rId27"/>
    <p:sldId id="374" r:id="rId28"/>
    <p:sldId id="292" r:id="rId29"/>
    <p:sldId id="561" r:id="rId30"/>
    <p:sldId id="688" r:id="rId31"/>
    <p:sldId id="295" r:id="rId32"/>
    <p:sldId id="293" r:id="rId33"/>
    <p:sldId id="297" r:id="rId34"/>
    <p:sldId id="298" r:id="rId35"/>
    <p:sldId id="314" r:id="rId36"/>
    <p:sldId id="315" r:id="rId37"/>
    <p:sldId id="299" r:id="rId38"/>
    <p:sldId id="559" r:id="rId39"/>
    <p:sldId id="301" r:id="rId40"/>
    <p:sldId id="302" r:id="rId41"/>
    <p:sldId id="303" r:id="rId42"/>
    <p:sldId id="307" r:id="rId43"/>
    <p:sldId id="377" r:id="rId44"/>
    <p:sldId id="378" r:id="rId45"/>
    <p:sldId id="366" r:id="rId46"/>
    <p:sldId id="367" r:id="rId47"/>
    <p:sldId id="368" r:id="rId48"/>
    <p:sldId id="576" r:id="rId49"/>
    <p:sldId id="420" r:id="rId50"/>
    <p:sldId id="419" r:id="rId51"/>
    <p:sldId id="421" r:id="rId52"/>
    <p:sldId id="424" r:id="rId53"/>
    <p:sldId id="422" r:id="rId54"/>
    <p:sldId id="423" r:id="rId55"/>
    <p:sldId id="677" r:id="rId56"/>
    <p:sldId id="676" r:id="rId57"/>
    <p:sldId id="660" r:id="rId58"/>
    <p:sldId id="488" r:id="rId59"/>
    <p:sldId id="489" r:id="rId60"/>
    <p:sldId id="490" r:id="rId61"/>
    <p:sldId id="491" r:id="rId62"/>
    <p:sldId id="492" r:id="rId63"/>
    <p:sldId id="493" r:id="rId64"/>
    <p:sldId id="494" r:id="rId65"/>
    <p:sldId id="686" r:id="rId66"/>
    <p:sldId id="262" r:id="rId67"/>
    <p:sldId id="305" r:id="rId68"/>
    <p:sldId id="476" r:id="rId69"/>
    <p:sldId id="341" r:id="rId70"/>
    <p:sldId id="477" r:id="rId71"/>
    <p:sldId id="286" r:id="rId72"/>
    <p:sldId id="287" r:id="rId73"/>
    <p:sldId id="478" r:id="rId74"/>
    <p:sldId id="556" r:id="rId75"/>
    <p:sldId id="555" r:id="rId76"/>
    <p:sldId id="678" r:id="rId77"/>
    <p:sldId id="679" r:id="rId78"/>
    <p:sldId id="680" r:id="rId79"/>
    <p:sldId id="681" r:id="rId80"/>
    <p:sldId id="682" r:id="rId81"/>
    <p:sldId id="683" r:id="rId82"/>
    <p:sldId id="684" r:id="rId83"/>
    <p:sldId id="685" r:id="rId84"/>
    <p:sldId id="337" r:id="rId85"/>
    <p:sldId id="296" r:id="rId86"/>
    <p:sldId id="294" r:id="rId87"/>
    <p:sldId id="306" r:id="rId88"/>
    <p:sldId id="311" r:id="rId89"/>
    <p:sldId id="304" r:id="rId90"/>
    <p:sldId id="312" r:id="rId91"/>
    <p:sldId id="328" r:id="rId92"/>
    <p:sldId id="329" r:id="rId93"/>
    <p:sldId id="330" r:id="rId94"/>
    <p:sldId id="331" r:id="rId95"/>
    <p:sldId id="332" r:id="rId96"/>
    <p:sldId id="347" r:id="rId97"/>
    <p:sldId id="349" r:id="rId98"/>
    <p:sldId id="394" r:id="rId99"/>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CCECFF"/>
    <a:srgbClr val="F8FAF2"/>
    <a:srgbClr val="FBFCF7"/>
    <a:srgbClr val="BCDACE"/>
    <a:srgbClr val="F5F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08" autoAdjust="0"/>
    <p:restoredTop sz="86751" autoAdjust="0"/>
  </p:normalViewPr>
  <p:slideViewPr>
    <p:cSldViewPr snapToGrid="0">
      <p:cViewPr varScale="1">
        <p:scale>
          <a:sx n="86" d="100"/>
          <a:sy n="86" d="100"/>
        </p:scale>
        <p:origin x="11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diagrams/_rels/data10.xml.rels><?xml version="1.0" encoding="UTF-8" standalone="yes"?>
<Relationships xmlns="http://schemas.openxmlformats.org/package/2006/relationships"><Relationship Id="rId1" Type="http://schemas.openxmlformats.org/officeDocument/2006/relationships/image" Target="../media/image71.jpg"/></Relationships>
</file>

<file path=ppt/diagrams/_rels/data11.xml.rels><?xml version="1.0" encoding="UTF-8" standalone="yes"?>
<Relationships xmlns="http://schemas.openxmlformats.org/package/2006/relationships"><Relationship Id="rId1" Type="http://schemas.openxmlformats.org/officeDocument/2006/relationships/image" Target="../media/image71.jpg"/></Relationships>
</file>

<file path=ppt/diagrams/_rels/data12.xml.rels><?xml version="1.0" encoding="UTF-8" standalone="yes"?>
<Relationships xmlns="http://schemas.openxmlformats.org/package/2006/relationships"><Relationship Id="rId1" Type="http://schemas.openxmlformats.org/officeDocument/2006/relationships/image" Target="../media/image71.jpg"/></Relationships>
</file>

<file path=ppt/diagrams/_rels/data13.xml.rels><?xml version="1.0" encoding="UTF-8" standalone="yes"?>
<Relationships xmlns="http://schemas.openxmlformats.org/package/2006/relationships"><Relationship Id="rId1" Type="http://schemas.openxmlformats.org/officeDocument/2006/relationships/image" Target="../media/image71.jpg"/></Relationships>
</file>

<file path=ppt/diagrams/_rels/data4.xml.rels><?xml version="1.0" encoding="UTF-8" standalone="yes"?>
<Relationships xmlns="http://schemas.openxmlformats.org/package/2006/relationships"><Relationship Id="rId1" Type="http://schemas.openxmlformats.org/officeDocument/2006/relationships/image" Target="../media/image71.jpg"/></Relationships>
</file>

<file path=ppt/diagrams/_rels/data5.xml.rels><?xml version="1.0" encoding="UTF-8" standalone="yes"?>
<Relationships xmlns="http://schemas.openxmlformats.org/package/2006/relationships"><Relationship Id="rId1" Type="http://schemas.openxmlformats.org/officeDocument/2006/relationships/image" Target="../media/image71.jpg"/></Relationships>
</file>

<file path=ppt/diagrams/_rels/data6.xml.rels><?xml version="1.0" encoding="UTF-8" standalone="yes"?>
<Relationships xmlns="http://schemas.openxmlformats.org/package/2006/relationships"><Relationship Id="rId1" Type="http://schemas.openxmlformats.org/officeDocument/2006/relationships/image" Target="../media/image71.jpg"/></Relationships>
</file>

<file path=ppt/diagrams/_rels/data7.xml.rels><?xml version="1.0" encoding="UTF-8" standalone="yes"?>
<Relationships xmlns="http://schemas.openxmlformats.org/package/2006/relationships"><Relationship Id="rId1" Type="http://schemas.openxmlformats.org/officeDocument/2006/relationships/image" Target="../media/image71.jpg"/></Relationships>
</file>

<file path=ppt/diagrams/_rels/data8.xml.rels><?xml version="1.0" encoding="UTF-8" standalone="yes"?>
<Relationships xmlns="http://schemas.openxmlformats.org/package/2006/relationships"><Relationship Id="rId1" Type="http://schemas.openxmlformats.org/officeDocument/2006/relationships/image" Target="../media/image71.jpg"/></Relationships>
</file>

<file path=ppt/diagrams/_rels/data9.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11.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12.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13.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4.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5.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6.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7.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8.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9.xml.rels><?xml version="1.0" encoding="UTF-8" standalone="yes"?>
<Relationships xmlns="http://schemas.openxmlformats.org/package/2006/relationships"><Relationship Id="rId1" Type="http://schemas.openxmlformats.org/officeDocument/2006/relationships/image" Target="../media/image7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BF56D-CD25-4CF9-A397-2A43CE8E976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8FFDFEB-1E27-4D05-BA3B-9434C30A1212}">
      <dgm:prSet/>
      <dgm:spPr/>
      <dgm:t>
        <a:bodyPr/>
        <a:lstStyle/>
        <a:p>
          <a:pPr rtl="0"/>
          <a:r>
            <a:rPr lang="zh-CN" altLang="en-US" dirty="0"/>
            <a:t>信息安全技术</a:t>
          </a:r>
          <a:endParaRPr lang="zh-CN" dirty="0"/>
        </a:p>
      </dgm:t>
    </dgm:pt>
    <dgm:pt modelId="{7450DE87-C78C-441F-B085-ED7675FCCEB1}" type="parTrans" cxnId="{9F8A3E85-3A4B-4B1E-9374-8B6382351155}">
      <dgm:prSet/>
      <dgm:spPr/>
      <dgm:t>
        <a:bodyPr/>
        <a:lstStyle/>
        <a:p>
          <a:endParaRPr lang="zh-CN" altLang="en-US"/>
        </a:p>
      </dgm:t>
    </dgm:pt>
    <dgm:pt modelId="{72C5ECD1-96CD-4C9C-AD78-255B030ABB13}" type="sibTrans" cxnId="{9F8A3E85-3A4B-4B1E-9374-8B6382351155}">
      <dgm:prSet/>
      <dgm:spPr/>
      <dgm:t>
        <a:bodyPr/>
        <a:lstStyle/>
        <a:p>
          <a:endParaRPr lang="zh-CN" altLang="en-US"/>
        </a:p>
      </dgm:t>
    </dgm:pt>
    <dgm:pt modelId="{20DA0902-5C92-4608-8B12-91384FC2E234}" type="pres">
      <dgm:prSet presAssocID="{E04BF56D-CD25-4CF9-A397-2A43CE8E9769}" presName="linear" presStyleCnt="0">
        <dgm:presLayoutVars>
          <dgm:animLvl val="lvl"/>
          <dgm:resizeHandles val="exact"/>
        </dgm:presLayoutVars>
      </dgm:prSet>
      <dgm:spPr/>
    </dgm:pt>
    <dgm:pt modelId="{3CD10A45-91B4-4A64-A87E-F79FEB5E184B}" type="pres">
      <dgm:prSet presAssocID="{98FFDFEB-1E27-4D05-BA3B-9434C30A1212}" presName="parentText" presStyleLbl="node1" presStyleIdx="0" presStyleCnt="1">
        <dgm:presLayoutVars>
          <dgm:chMax val="0"/>
          <dgm:bulletEnabled val="1"/>
        </dgm:presLayoutVars>
      </dgm:prSet>
      <dgm:spPr/>
    </dgm:pt>
  </dgm:ptLst>
  <dgm:cxnLst>
    <dgm:cxn modelId="{3A5DEC4C-FC21-46A7-A583-F7A48771502C}" type="presOf" srcId="{98FFDFEB-1E27-4D05-BA3B-9434C30A1212}" destId="{3CD10A45-91B4-4A64-A87E-F79FEB5E184B}" srcOrd="0" destOrd="0" presId="urn:microsoft.com/office/officeart/2005/8/layout/vList2"/>
    <dgm:cxn modelId="{9F8A3E85-3A4B-4B1E-9374-8B6382351155}" srcId="{E04BF56D-CD25-4CF9-A397-2A43CE8E9769}" destId="{98FFDFEB-1E27-4D05-BA3B-9434C30A1212}" srcOrd="0" destOrd="0" parTransId="{7450DE87-C78C-441F-B085-ED7675FCCEB1}" sibTransId="{72C5ECD1-96CD-4C9C-AD78-255B030ABB13}"/>
    <dgm:cxn modelId="{1EA5C5ED-1FBF-4A8F-B8D5-4B2637F13AA2}" type="presOf" srcId="{E04BF56D-CD25-4CF9-A397-2A43CE8E9769}" destId="{20DA0902-5C92-4608-8B12-91384FC2E234}" srcOrd="0" destOrd="0" presId="urn:microsoft.com/office/officeart/2005/8/layout/vList2"/>
    <dgm:cxn modelId="{776AF1FD-9DF1-4AD7-BFD7-C9D62DCB4D53}" type="presParOf" srcId="{20DA0902-5C92-4608-8B12-91384FC2E234}" destId="{3CD10A45-91B4-4A64-A87E-F79FEB5E184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340FEA-9D95-4F80-A86A-DC8D71664B40}" type="doc">
      <dgm:prSet loTypeId="urn:microsoft.com/office/officeart/2008/layout/LinedList" loCatId="hierarchy" qsTypeId="urn:microsoft.com/office/officeart/2005/8/quickstyle/3d6" qsCatId="3D" csTypeId="urn:microsoft.com/office/officeart/2005/8/colors/accent1_1" csCatId="accent1" phldr="1"/>
      <dgm:spPr/>
      <dgm:t>
        <a:bodyPr/>
        <a:lstStyle/>
        <a:p>
          <a:endParaRPr lang="zh-CN" altLang="en-US"/>
        </a:p>
      </dgm:t>
    </dgm:pt>
    <dgm:pt modelId="{1F12F2BB-3BAC-4222-B098-A14CE477B02D}">
      <dgm:prSet custT="1"/>
      <dgm:spPr/>
      <dgm:t>
        <a:bodyPr/>
        <a:lstStyle/>
        <a:p>
          <a:pPr rtl="0"/>
          <a:r>
            <a:rPr lang="en-US" altLang="zh-CN" sz="3200" dirty="0"/>
            <a:t>Information Security Technology</a:t>
          </a:r>
          <a:endParaRPr lang="zh-CN" sz="3200" dirty="0"/>
        </a:p>
      </dgm:t>
    </dgm:pt>
    <dgm:pt modelId="{030B1DE3-56F8-4DBB-BEE2-CBEC43937381}" type="parTrans" cxnId="{CB6E4A18-8124-4E87-8DE0-113D88513E5F}">
      <dgm:prSet/>
      <dgm:spPr/>
      <dgm:t>
        <a:bodyPr/>
        <a:lstStyle/>
        <a:p>
          <a:endParaRPr lang="zh-CN" altLang="en-US"/>
        </a:p>
      </dgm:t>
    </dgm:pt>
    <dgm:pt modelId="{D4343040-4BA0-4249-93C2-DB1EBA9BDBCF}" type="sibTrans" cxnId="{CB6E4A18-8124-4E87-8DE0-113D88513E5F}">
      <dgm:prSet/>
      <dgm:spPr/>
      <dgm:t>
        <a:bodyPr/>
        <a:lstStyle/>
        <a:p>
          <a:endParaRPr lang="zh-CN" altLang="en-US"/>
        </a:p>
      </dgm:t>
    </dgm:pt>
    <dgm:pt modelId="{0845B2EB-617C-463E-A254-D959156A1792}" type="pres">
      <dgm:prSet presAssocID="{28340FEA-9D95-4F80-A86A-DC8D71664B40}" presName="vert0" presStyleCnt="0">
        <dgm:presLayoutVars>
          <dgm:dir/>
          <dgm:animOne val="branch"/>
          <dgm:animLvl val="lvl"/>
        </dgm:presLayoutVars>
      </dgm:prSet>
      <dgm:spPr/>
    </dgm:pt>
    <dgm:pt modelId="{CAD018C2-6B1B-415C-ABEB-8B0F53B19AC5}" type="pres">
      <dgm:prSet presAssocID="{1F12F2BB-3BAC-4222-B098-A14CE477B02D}" presName="thickLine" presStyleLbl="alignNode1" presStyleIdx="0" presStyleCnt="1"/>
      <dgm:spPr/>
    </dgm:pt>
    <dgm:pt modelId="{D2B07470-4C1A-496B-BBA2-B4FBD9E00667}" type="pres">
      <dgm:prSet presAssocID="{1F12F2BB-3BAC-4222-B098-A14CE477B02D}" presName="horz1" presStyleCnt="0"/>
      <dgm:spPr/>
    </dgm:pt>
    <dgm:pt modelId="{6B765497-208F-42E9-87E6-2E9CC97B63EC}" type="pres">
      <dgm:prSet presAssocID="{1F12F2BB-3BAC-4222-B098-A14CE477B02D}" presName="tx1" presStyleLbl="revTx" presStyleIdx="0" presStyleCnt="1"/>
      <dgm:spPr/>
    </dgm:pt>
    <dgm:pt modelId="{2439C60A-A880-45D6-B0AE-ABAEA0882AE5}" type="pres">
      <dgm:prSet presAssocID="{1F12F2BB-3BAC-4222-B098-A14CE477B02D}" presName="vert1" presStyleCnt="0"/>
      <dgm:spPr/>
    </dgm:pt>
  </dgm:ptLst>
  <dgm:cxnLst>
    <dgm:cxn modelId="{CB6E4A18-8124-4E87-8DE0-113D88513E5F}" srcId="{28340FEA-9D95-4F80-A86A-DC8D71664B40}" destId="{1F12F2BB-3BAC-4222-B098-A14CE477B02D}" srcOrd="0" destOrd="0" parTransId="{030B1DE3-56F8-4DBB-BEE2-CBEC43937381}" sibTransId="{D4343040-4BA0-4249-93C2-DB1EBA9BDBCF}"/>
    <dgm:cxn modelId="{7C3FFABE-A863-48C7-8604-CF0BFF265631}" type="presOf" srcId="{28340FEA-9D95-4F80-A86A-DC8D71664B40}" destId="{0845B2EB-617C-463E-A254-D959156A1792}" srcOrd="0" destOrd="0" presId="urn:microsoft.com/office/officeart/2008/layout/LinedList"/>
    <dgm:cxn modelId="{F7872CE5-4B98-4F0B-B326-A81A3BBF3686}" type="presOf" srcId="{1F12F2BB-3BAC-4222-B098-A14CE477B02D}" destId="{6B765497-208F-42E9-87E6-2E9CC97B63EC}" srcOrd="0" destOrd="0" presId="urn:microsoft.com/office/officeart/2008/layout/LinedList"/>
    <dgm:cxn modelId="{A5AD7446-19AD-4B3E-A37A-7EB84D3C9CF6}" type="presParOf" srcId="{0845B2EB-617C-463E-A254-D959156A1792}" destId="{CAD018C2-6B1B-415C-ABEB-8B0F53B19AC5}" srcOrd="0" destOrd="0" presId="urn:microsoft.com/office/officeart/2008/layout/LinedList"/>
    <dgm:cxn modelId="{27B2450D-A0B4-4861-8101-D6242812EDD2}" type="presParOf" srcId="{0845B2EB-617C-463E-A254-D959156A1792}" destId="{D2B07470-4C1A-496B-BBA2-B4FBD9E00667}" srcOrd="1" destOrd="0" presId="urn:microsoft.com/office/officeart/2008/layout/LinedList"/>
    <dgm:cxn modelId="{7E18A0A6-084C-463D-872B-C72A7D4BB1E6}" type="presParOf" srcId="{D2B07470-4C1A-496B-BBA2-B4FBD9E00667}" destId="{6B765497-208F-42E9-87E6-2E9CC97B63EC}" srcOrd="0" destOrd="0" presId="urn:microsoft.com/office/officeart/2008/layout/LinedList"/>
    <dgm:cxn modelId="{2A7DCE18-F6BB-4E4B-A88F-C3768AD1BADD}" type="presParOf" srcId="{D2B07470-4C1A-496B-BBA2-B4FBD9E00667}" destId="{2439C60A-A880-45D6-B0AE-ABAEA0882AE5}"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F83653-A821-4DF7-AD14-B0F67E4DAFBC}" type="doc">
      <dgm:prSet loTypeId="urn:microsoft.com/office/officeart/2005/8/layout/target3" loCatId="relationship" qsTypeId="urn:microsoft.com/office/officeart/2005/8/quickstyle/3d3" qsCatId="3D" csTypeId="urn:microsoft.com/office/officeart/2005/8/colors/accent1_2" csCatId="accent1"/>
      <dgm:spPr/>
      <dgm:t>
        <a:bodyPr/>
        <a:lstStyle/>
        <a:p>
          <a:endParaRPr lang="zh-CN" altLang="en-US"/>
        </a:p>
      </dgm:t>
    </dgm:pt>
    <dgm:pt modelId="{2BE45158-6C27-4A1F-80F6-B9CEC313573F}">
      <dgm:prSet/>
      <dgm:spPr/>
      <dgm:t>
        <a:bodyPr/>
        <a:lstStyle/>
        <a:p>
          <a:pPr rtl="0"/>
          <a:r>
            <a:rPr lang="zh-CN"/>
            <a:t>周健</a:t>
          </a:r>
        </a:p>
      </dgm:t>
    </dgm:pt>
    <dgm:pt modelId="{41578B86-7567-4997-9C5D-17962425F758}" type="parTrans" cxnId="{BC3FAA38-D9DA-4366-B854-D2119A702B91}">
      <dgm:prSet/>
      <dgm:spPr/>
      <dgm:t>
        <a:bodyPr/>
        <a:lstStyle/>
        <a:p>
          <a:endParaRPr lang="zh-CN" altLang="en-US"/>
        </a:p>
      </dgm:t>
    </dgm:pt>
    <dgm:pt modelId="{75030936-FFDC-4144-A8C1-A2F25C07F706}" type="sibTrans" cxnId="{BC3FAA38-D9DA-4366-B854-D2119A702B91}">
      <dgm:prSet/>
      <dgm:spPr/>
      <dgm:t>
        <a:bodyPr/>
        <a:lstStyle/>
        <a:p>
          <a:endParaRPr lang="zh-CN" altLang="en-US"/>
        </a:p>
      </dgm:t>
    </dgm:pt>
    <dgm:pt modelId="{C457292E-592A-4479-A17B-55B6CC9FE4AB}">
      <dgm:prSet/>
      <dgm:spPr/>
      <dgm:t>
        <a:bodyPr/>
        <a:lstStyle/>
        <a:p>
          <a:pPr rtl="0"/>
          <a:r>
            <a:rPr lang="en-US"/>
            <a:t>zhoujian@hfut.edu.cn</a:t>
          </a:r>
          <a:endParaRPr lang="zh-CN"/>
        </a:p>
      </dgm:t>
    </dgm:pt>
    <dgm:pt modelId="{27A59CC2-E343-4E25-9734-AF0FB6CDB56F}" type="parTrans" cxnId="{7223A511-F0C0-42E6-9F8B-862A88EB6B7E}">
      <dgm:prSet/>
      <dgm:spPr/>
      <dgm:t>
        <a:bodyPr/>
        <a:lstStyle/>
        <a:p>
          <a:endParaRPr lang="zh-CN" altLang="en-US"/>
        </a:p>
      </dgm:t>
    </dgm:pt>
    <dgm:pt modelId="{81E9A52A-D07F-4B65-8B3B-9BD7FC1DF6E5}" type="sibTrans" cxnId="{7223A511-F0C0-42E6-9F8B-862A88EB6B7E}">
      <dgm:prSet/>
      <dgm:spPr/>
      <dgm:t>
        <a:bodyPr/>
        <a:lstStyle/>
        <a:p>
          <a:endParaRPr lang="zh-CN" altLang="en-US"/>
        </a:p>
      </dgm:t>
    </dgm:pt>
    <dgm:pt modelId="{366A662F-A16A-4FAB-862A-2F81D6EE2689}" type="pres">
      <dgm:prSet presAssocID="{2BF83653-A821-4DF7-AD14-B0F67E4DAFBC}" presName="Name0" presStyleCnt="0">
        <dgm:presLayoutVars>
          <dgm:chMax val="7"/>
          <dgm:dir/>
          <dgm:animLvl val="lvl"/>
          <dgm:resizeHandles val="exact"/>
        </dgm:presLayoutVars>
      </dgm:prSet>
      <dgm:spPr/>
    </dgm:pt>
    <dgm:pt modelId="{A908C9DE-B650-4A92-B357-61CD354E5598}" type="pres">
      <dgm:prSet presAssocID="{2BE45158-6C27-4A1F-80F6-B9CEC313573F}" presName="circle1" presStyleLbl="node1" presStyleIdx="0" presStyleCnt="2"/>
      <dgm:spPr/>
    </dgm:pt>
    <dgm:pt modelId="{645E2457-50CD-4ABD-A293-00F9AA3B4619}" type="pres">
      <dgm:prSet presAssocID="{2BE45158-6C27-4A1F-80F6-B9CEC313573F}" presName="space" presStyleCnt="0"/>
      <dgm:spPr/>
    </dgm:pt>
    <dgm:pt modelId="{A378E637-5923-48F4-9049-6C7A6CE39AB2}" type="pres">
      <dgm:prSet presAssocID="{2BE45158-6C27-4A1F-80F6-B9CEC313573F}" presName="rect1" presStyleLbl="alignAcc1" presStyleIdx="0" presStyleCnt="2"/>
      <dgm:spPr/>
    </dgm:pt>
    <dgm:pt modelId="{1A08D317-CCA8-4C49-9758-81B947F6315B}" type="pres">
      <dgm:prSet presAssocID="{C457292E-592A-4479-A17B-55B6CC9FE4AB}" presName="vertSpace2" presStyleLbl="node1" presStyleIdx="0" presStyleCnt="2"/>
      <dgm:spPr/>
    </dgm:pt>
    <dgm:pt modelId="{3E3072CE-2F60-4873-894A-301C1B6B425D}" type="pres">
      <dgm:prSet presAssocID="{C457292E-592A-4479-A17B-55B6CC9FE4AB}" presName="circle2" presStyleLbl="node1" presStyleIdx="1" presStyleCnt="2"/>
      <dgm:spPr/>
    </dgm:pt>
    <dgm:pt modelId="{D8316908-BAB1-468B-BE14-72018B77DC6A}" type="pres">
      <dgm:prSet presAssocID="{C457292E-592A-4479-A17B-55B6CC9FE4AB}" presName="rect2" presStyleLbl="alignAcc1" presStyleIdx="1" presStyleCnt="2"/>
      <dgm:spPr/>
    </dgm:pt>
    <dgm:pt modelId="{50BC84E3-8291-41B2-864B-261722841D9A}" type="pres">
      <dgm:prSet presAssocID="{2BE45158-6C27-4A1F-80F6-B9CEC313573F}" presName="rect1ParTxNoCh" presStyleLbl="alignAcc1" presStyleIdx="1" presStyleCnt="2">
        <dgm:presLayoutVars>
          <dgm:chMax val="1"/>
          <dgm:bulletEnabled val="1"/>
        </dgm:presLayoutVars>
      </dgm:prSet>
      <dgm:spPr/>
    </dgm:pt>
    <dgm:pt modelId="{1556C218-5878-403A-B07D-D0E0A3A564F4}" type="pres">
      <dgm:prSet presAssocID="{C457292E-592A-4479-A17B-55B6CC9FE4AB}" presName="rect2ParTxNoCh" presStyleLbl="alignAcc1" presStyleIdx="1" presStyleCnt="2">
        <dgm:presLayoutVars>
          <dgm:chMax val="1"/>
          <dgm:bulletEnabled val="1"/>
        </dgm:presLayoutVars>
      </dgm:prSet>
      <dgm:spPr/>
    </dgm:pt>
  </dgm:ptLst>
  <dgm:cxnLst>
    <dgm:cxn modelId="{7223A511-F0C0-42E6-9F8B-862A88EB6B7E}" srcId="{2BF83653-A821-4DF7-AD14-B0F67E4DAFBC}" destId="{C457292E-592A-4479-A17B-55B6CC9FE4AB}" srcOrd="1" destOrd="0" parTransId="{27A59CC2-E343-4E25-9734-AF0FB6CDB56F}" sibTransId="{81E9A52A-D07F-4B65-8B3B-9BD7FC1DF6E5}"/>
    <dgm:cxn modelId="{5D5F5422-63BA-4BD3-A459-9B05711C64D0}" type="presOf" srcId="{C457292E-592A-4479-A17B-55B6CC9FE4AB}" destId="{D8316908-BAB1-468B-BE14-72018B77DC6A}" srcOrd="0" destOrd="0" presId="urn:microsoft.com/office/officeart/2005/8/layout/target3"/>
    <dgm:cxn modelId="{2E6E2E2B-22C6-46F1-BFCF-2445B9B0B423}" type="presOf" srcId="{2BE45158-6C27-4A1F-80F6-B9CEC313573F}" destId="{A378E637-5923-48F4-9049-6C7A6CE39AB2}" srcOrd="0" destOrd="0" presId="urn:microsoft.com/office/officeart/2005/8/layout/target3"/>
    <dgm:cxn modelId="{BC3FAA38-D9DA-4366-B854-D2119A702B91}" srcId="{2BF83653-A821-4DF7-AD14-B0F67E4DAFBC}" destId="{2BE45158-6C27-4A1F-80F6-B9CEC313573F}" srcOrd="0" destOrd="0" parTransId="{41578B86-7567-4997-9C5D-17962425F758}" sibTransId="{75030936-FFDC-4144-A8C1-A2F25C07F706}"/>
    <dgm:cxn modelId="{8E14585C-29C2-4824-8AE4-373FA730B730}" type="presOf" srcId="{2BF83653-A821-4DF7-AD14-B0F67E4DAFBC}" destId="{366A662F-A16A-4FAB-862A-2F81D6EE2689}" srcOrd="0" destOrd="0" presId="urn:microsoft.com/office/officeart/2005/8/layout/target3"/>
    <dgm:cxn modelId="{3148ED91-F490-412E-9C10-ACFB69351B3C}" type="presOf" srcId="{2BE45158-6C27-4A1F-80F6-B9CEC313573F}" destId="{50BC84E3-8291-41B2-864B-261722841D9A}" srcOrd="1" destOrd="0" presId="urn:microsoft.com/office/officeart/2005/8/layout/target3"/>
    <dgm:cxn modelId="{86DD39A6-0BFF-4BA5-B264-049235BF9CE7}" type="presOf" srcId="{C457292E-592A-4479-A17B-55B6CC9FE4AB}" destId="{1556C218-5878-403A-B07D-D0E0A3A564F4}" srcOrd="1" destOrd="0" presId="urn:microsoft.com/office/officeart/2005/8/layout/target3"/>
    <dgm:cxn modelId="{F5F221DC-76A5-43A0-810B-0AB145A555E1}" type="presParOf" srcId="{366A662F-A16A-4FAB-862A-2F81D6EE2689}" destId="{A908C9DE-B650-4A92-B357-61CD354E5598}" srcOrd="0" destOrd="0" presId="urn:microsoft.com/office/officeart/2005/8/layout/target3"/>
    <dgm:cxn modelId="{6DBB95D0-622B-4179-B90B-214C2C976132}" type="presParOf" srcId="{366A662F-A16A-4FAB-862A-2F81D6EE2689}" destId="{645E2457-50CD-4ABD-A293-00F9AA3B4619}" srcOrd="1" destOrd="0" presId="urn:microsoft.com/office/officeart/2005/8/layout/target3"/>
    <dgm:cxn modelId="{381C3789-C7E0-473F-8FA2-865361EE83DB}" type="presParOf" srcId="{366A662F-A16A-4FAB-862A-2F81D6EE2689}" destId="{A378E637-5923-48F4-9049-6C7A6CE39AB2}" srcOrd="2" destOrd="0" presId="urn:microsoft.com/office/officeart/2005/8/layout/target3"/>
    <dgm:cxn modelId="{E94EEA34-B501-47E0-86B1-EACE5D80279E}" type="presParOf" srcId="{366A662F-A16A-4FAB-862A-2F81D6EE2689}" destId="{1A08D317-CCA8-4C49-9758-81B947F6315B}" srcOrd="3" destOrd="0" presId="urn:microsoft.com/office/officeart/2005/8/layout/target3"/>
    <dgm:cxn modelId="{00AB483B-BDDF-43E7-9B2E-36C9E2D47C2D}" type="presParOf" srcId="{366A662F-A16A-4FAB-862A-2F81D6EE2689}" destId="{3E3072CE-2F60-4873-894A-301C1B6B425D}" srcOrd="4" destOrd="0" presId="urn:microsoft.com/office/officeart/2005/8/layout/target3"/>
    <dgm:cxn modelId="{74D52C7B-2886-461D-8F8A-76B035E55A21}" type="presParOf" srcId="{366A662F-A16A-4FAB-862A-2F81D6EE2689}" destId="{D8316908-BAB1-468B-BE14-72018B77DC6A}" srcOrd="5" destOrd="0" presId="urn:microsoft.com/office/officeart/2005/8/layout/target3"/>
    <dgm:cxn modelId="{EA241DC5-F264-47B2-B3F3-6528E8971EA9}" type="presParOf" srcId="{366A662F-A16A-4FAB-862A-2F81D6EE2689}" destId="{50BC84E3-8291-41B2-864B-261722841D9A}" srcOrd="6" destOrd="0" presId="urn:microsoft.com/office/officeart/2005/8/layout/target3"/>
    <dgm:cxn modelId="{282FA07C-789E-45FE-BCF9-0C123285BE21}" type="presParOf" srcId="{366A662F-A16A-4FAB-862A-2F81D6EE2689}" destId="{1556C218-5878-403A-B07D-D0E0A3A564F4}" srcOrd="7" destOrd="0" presId="urn:microsoft.com/office/officeart/2005/8/layout/targe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10A45-91B4-4A64-A87E-F79FEB5E184B}">
      <dsp:nvSpPr>
        <dsp:cNvPr id="0" name=""/>
        <dsp:cNvSpPr/>
      </dsp:nvSpPr>
      <dsp:spPr>
        <a:xfrm>
          <a:off x="0" y="31005"/>
          <a:ext cx="7242571" cy="163507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rtl="0">
            <a:lnSpc>
              <a:spcPct val="90000"/>
            </a:lnSpc>
            <a:spcBef>
              <a:spcPct val="0"/>
            </a:spcBef>
            <a:spcAft>
              <a:spcPct val="35000"/>
            </a:spcAft>
            <a:buNone/>
          </a:pPr>
          <a:r>
            <a:rPr lang="zh-CN" altLang="en-US" sz="6500" kern="1200" dirty="0"/>
            <a:t>信息安全技术</a:t>
          </a:r>
          <a:endParaRPr lang="zh-CN" sz="6500" kern="1200" dirty="0"/>
        </a:p>
      </dsp:txBody>
      <dsp:txXfrm>
        <a:off x="79818" y="110823"/>
        <a:ext cx="7082935" cy="14754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018C2-6B1B-415C-ABEB-8B0F53B19AC5}">
      <dsp:nvSpPr>
        <dsp:cNvPr id="0" name=""/>
        <dsp:cNvSpPr/>
      </dsp:nvSpPr>
      <dsp:spPr>
        <a:xfrm>
          <a:off x="0" y="0"/>
          <a:ext cx="7102079" cy="0"/>
        </a:xfrm>
        <a:prstGeom prst="line">
          <a:avLst/>
        </a:prstGeom>
        <a:solidFill>
          <a:schemeClr val="lt1">
            <a:hueOff val="0"/>
            <a:satOff val="0"/>
            <a:lumOff val="0"/>
            <a:alphaOff val="0"/>
          </a:schemeClr>
        </a:solidFill>
        <a:ln w="9525" cap="rnd" cmpd="sng" algn="ctr">
          <a:solidFill>
            <a:schemeClr val="accent1">
              <a:shade val="80000"/>
              <a:hueOff val="0"/>
              <a:satOff val="0"/>
              <a:lumOff val="0"/>
              <a:alphaOff val="0"/>
            </a:schemeClr>
          </a:solidFill>
          <a:prstDash val="solid"/>
        </a:ln>
        <a:effectLst>
          <a:outerShdw blurRad="38100" dist="25400" dir="5400000" rotWithShape="0">
            <a:srgbClr val="000000">
              <a:alpha val="2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B765497-208F-42E9-87E6-2E9CC97B63EC}">
      <dsp:nvSpPr>
        <dsp:cNvPr id="0" name=""/>
        <dsp:cNvSpPr/>
      </dsp:nvSpPr>
      <dsp:spPr>
        <a:xfrm>
          <a:off x="0" y="0"/>
          <a:ext cx="7102079" cy="844712"/>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altLang="zh-CN" sz="3200" kern="1200" dirty="0"/>
            <a:t>Information Security Technology</a:t>
          </a:r>
          <a:endParaRPr lang="zh-CN" sz="3200" kern="1200" dirty="0"/>
        </a:p>
      </dsp:txBody>
      <dsp:txXfrm>
        <a:off x="0" y="0"/>
        <a:ext cx="7102079" cy="8447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C9DE-B650-4A92-B357-61CD354E5598}">
      <dsp:nvSpPr>
        <dsp:cNvPr id="0" name=""/>
        <dsp:cNvSpPr/>
      </dsp:nvSpPr>
      <dsp:spPr>
        <a:xfrm>
          <a:off x="0" y="0"/>
          <a:ext cx="715580" cy="715580"/>
        </a:xfrm>
        <a:prstGeom prst="pie">
          <a:avLst>
            <a:gd name="adj1" fmla="val 5400000"/>
            <a:gd name="adj2" fmla="val 16200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378E637-5923-48F4-9049-6C7A6CE39AB2}">
      <dsp:nvSpPr>
        <dsp:cNvPr id="0" name=""/>
        <dsp:cNvSpPr/>
      </dsp:nvSpPr>
      <dsp:spPr>
        <a:xfrm>
          <a:off x="357790" y="0"/>
          <a:ext cx="3492691" cy="71558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zh-CN" sz="1500" kern="1200"/>
            <a:t>周健</a:t>
          </a:r>
        </a:p>
      </dsp:txBody>
      <dsp:txXfrm>
        <a:off x="357790" y="0"/>
        <a:ext cx="3492691" cy="339900"/>
      </dsp:txXfrm>
    </dsp:sp>
    <dsp:sp modelId="{3E3072CE-2F60-4873-894A-301C1B6B425D}">
      <dsp:nvSpPr>
        <dsp:cNvPr id="0" name=""/>
        <dsp:cNvSpPr/>
      </dsp:nvSpPr>
      <dsp:spPr>
        <a:xfrm>
          <a:off x="187839" y="339900"/>
          <a:ext cx="339900" cy="339900"/>
        </a:xfrm>
        <a:prstGeom prst="pie">
          <a:avLst>
            <a:gd name="adj1" fmla="val 5400000"/>
            <a:gd name="adj2" fmla="val 16200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8316908-BAB1-468B-BE14-72018B77DC6A}">
      <dsp:nvSpPr>
        <dsp:cNvPr id="0" name=""/>
        <dsp:cNvSpPr/>
      </dsp:nvSpPr>
      <dsp:spPr>
        <a:xfrm>
          <a:off x="357790" y="339900"/>
          <a:ext cx="3492691" cy="3399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zhoujian@hfut.edu.cn</a:t>
          </a:r>
          <a:endParaRPr lang="zh-CN" sz="1500" kern="1200"/>
        </a:p>
      </dsp:txBody>
      <dsp:txXfrm>
        <a:off x="357790" y="339900"/>
        <a:ext cx="3492691" cy="339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Freeform 8"/>
          <p:cNvSpPr>
            <a:spLocks/>
          </p:cNvSpPr>
          <p:nvPr/>
        </p:nvSpPr>
        <p:spPr bwMode="auto">
          <a:xfrm>
            <a:off x="-31750" y="4321175"/>
            <a:ext cx="1395413" cy="781050"/>
          </a:xfrm>
          <a:custGeom>
            <a:avLst/>
            <a:gdLst>
              <a:gd name="T0" fmla="*/ 2147483646 w 8042"/>
              <a:gd name="T1" fmla="*/ 2147483646 h 10000"/>
              <a:gd name="T2" fmla="*/ 2147483646 w 8042"/>
              <a:gd name="T3" fmla="*/ 2147483646 h 10000"/>
              <a:gd name="T4" fmla="*/ 2147483646 w 8042"/>
              <a:gd name="T5" fmla="*/ 2147483646 h 10000"/>
              <a:gd name="T6" fmla="*/ 2147483646 w 8042"/>
              <a:gd name="T7" fmla="*/ 2147483646 h 10000"/>
              <a:gd name="T8" fmla="*/ 2147483646 w 8042"/>
              <a:gd name="T9" fmla="*/ 2147483646 h 10000"/>
              <a:gd name="T10" fmla="*/ 2147483646 w 8042"/>
              <a:gd name="T11" fmla="*/ 2147483646 h 10000"/>
              <a:gd name="T12" fmla="*/ 2147483646 w 8042"/>
              <a:gd name="T13" fmla="*/ 2147483646 h 10000"/>
              <a:gd name="T14" fmla="*/ 2147483646 w 8042"/>
              <a:gd name="T15" fmla="*/ 2147483646 h 10000"/>
              <a:gd name="T16" fmla="*/ 2147483646 w 8042"/>
              <a:gd name="T17" fmla="*/ 0 h 10000"/>
              <a:gd name="T18" fmla="*/ 0 w 8042"/>
              <a:gd name="T19" fmla="*/ 2147483646 h 10000"/>
              <a:gd name="T20" fmla="*/ 2147483646 w 8042"/>
              <a:gd name="T21" fmla="*/ 2147483646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A54A5ADE-C700-4996-9580-77014A702BC6}"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423863" y="4529138"/>
            <a:ext cx="584200" cy="365125"/>
          </a:xfrm>
        </p:spPr>
        <p:txBody>
          <a:bodyPr/>
          <a:lstStyle>
            <a:lvl1pPr>
              <a:defRPr/>
            </a:lvl1pPr>
          </a:lstStyle>
          <a:p>
            <a:pPr>
              <a:defRPr/>
            </a:pPr>
            <a:fld id="{43699201-972E-41D4-A08C-036BB5FEAAA9}" type="slidenum">
              <a:rPr lang="en-US" altLang="zh-CN"/>
              <a:pPr>
                <a:defRPr/>
              </a:pPr>
              <a:t>‹#›</a:t>
            </a:fld>
            <a:endParaRPr lang="en-US" altLang="zh-CN"/>
          </a:p>
        </p:txBody>
      </p:sp>
    </p:spTree>
    <p:extLst>
      <p:ext uri="{BB962C8B-B14F-4D97-AF65-F5344CB8AC3E}">
        <p14:creationId xmlns:p14="http://schemas.microsoft.com/office/powerpoint/2010/main" val="1991299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4B359343-F53A-4DDD-9CFA-28CE19003377}"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FE5DFA8E-59F4-48E9-BA4D-FC27E273DF5C}" type="slidenum">
              <a:rPr lang="en-US" altLang="zh-CN"/>
              <a:pPr>
                <a:defRPr/>
              </a:pPr>
              <a:t>‹#›</a:t>
            </a:fld>
            <a:endParaRPr lang="en-US" altLang="zh-CN"/>
          </a:p>
        </p:txBody>
      </p:sp>
    </p:spTree>
    <p:extLst>
      <p:ext uri="{BB962C8B-B14F-4D97-AF65-F5344CB8AC3E}">
        <p14:creationId xmlns:p14="http://schemas.microsoft.com/office/powerpoint/2010/main" val="2960901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TextBox 13"/>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7" name="TextBox 14"/>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fld id="{69203090-5AD5-491E-99FC-B87AA8C70452}" type="datetimeFigureOut">
              <a:rPr lang="en-US" altLang="zh-CN"/>
              <a:pPr>
                <a:defRPr/>
              </a:pPr>
              <a:t>2020-12-29</a:t>
            </a:fld>
            <a:endParaRPr lang="en-US" altLang="zh-CN"/>
          </a:p>
        </p:txBody>
      </p:sp>
      <p:sp>
        <p:nvSpPr>
          <p:cNvPr id="9" name="Footer Placeholder 4"/>
          <p:cNvSpPr>
            <a:spLocks noGrp="1"/>
          </p:cNvSpPr>
          <p:nvPr>
            <p:ph type="ftr" sz="quarter" idx="15"/>
          </p:nvPr>
        </p:nvSpPr>
        <p:spPr/>
        <p:txBody>
          <a:bodyPr/>
          <a:lstStyle>
            <a:lvl1pPr>
              <a:defRPr/>
            </a:lvl1pPr>
          </a:lstStyle>
          <a:p>
            <a:pPr>
              <a:defRPr/>
            </a:pPr>
            <a:endParaRPr lang="en-US" altLang="zh-CN"/>
          </a:p>
        </p:txBody>
      </p:sp>
      <p:sp>
        <p:nvSpPr>
          <p:cNvPr id="10" name="Slide Number Placeholder 5"/>
          <p:cNvSpPr>
            <a:spLocks noGrp="1"/>
          </p:cNvSpPr>
          <p:nvPr>
            <p:ph type="sldNum" sz="quarter" idx="16"/>
          </p:nvPr>
        </p:nvSpPr>
        <p:spPr>
          <a:xfrm>
            <a:off x="511175" y="3244850"/>
            <a:ext cx="585788" cy="365125"/>
          </a:xfrm>
        </p:spPr>
        <p:txBody>
          <a:bodyPr/>
          <a:lstStyle>
            <a:lvl1pPr>
              <a:defRPr/>
            </a:lvl1pPr>
          </a:lstStyle>
          <a:p>
            <a:pPr>
              <a:defRPr/>
            </a:pPr>
            <a:fld id="{22169262-63D2-4890-BDBC-1842291BC640}" type="slidenum">
              <a:rPr lang="en-US" altLang="zh-CN"/>
              <a:pPr>
                <a:defRPr/>
              </a:pPr>
              <a:t>‹#›</a:t>
            </a:fld>
            <a:endParaRPr lang="en-US" altLang="zh-CN"/>
          </a:p>
        </p:txBody>
      </p:sp>
    </p:spTree>
    <p:extLst>
      <p:ext uri="{BB962C8B-B14F-4D97-AF65-F5344CB8AC3E}">
        <p14:creationId xmlns:p14="http://schemas.microsoft.com/office/powerpoint/2010/main" val="3916736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58869A78-F6E3-4E4D-A22F-A2F80D9894E9}" type="datetimeFigureOut">
              <a:rPr lang="en-US" altLang="zh-CN"/>
              <a:pPr>
                <a:defRPr/>
              </a:pPr>
              <a:t>2020-12-29</a:t>
            </a:fld>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DE393D11-A613-487E-92B2-2AD50C24381B}" type="slidenum">
              <a:rPr lang="en-US" altLang="zh-CN"/>
              <a:pPr>
                <a:defRPr/>
              </a:pPr>
              <a:t>‹#›</a:t>
            </a:fld>
            <a:endParaRPr lang="en-US" altLang="zh-CN"/>
          </a:p>
        </p:txBody>
      </p:sp>
    </p:spTree>
    <p:extLst>
      <p:ext uri="{BB962C8B-B14F-4D97-AF65-F5344CB8AC3E}">
        <p14:creationId xmlns:p14="http://schemas.microsoft.com/office/powerpoint/2010/main" val="2236589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TextBox 10"/>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7" name="TextBox 11"/>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8" name="Date Placeholder 4"/>
          <p:cNvSpPr>
            <a:spLocks noGrp="1"/>
          </p:cNvSpPr>
          <p:nvPr>
            <p:ph type="dt" sz="half" idx="14"/>
          </p:nvPr>
        </p:nvSpPr>
        <p:spPr/>
        <p:txBody>
          <a:bodyPr/>
          <a:lstStyle>
            <a:lvl1pPr>
              <a:defRPr/>
            </a:lvl1pPr>
          </a:lstStyle>
          <a:p>
            <a:pPr>
              <a:defRPr/>
            </a:pPr>
            <a:fld id="{83E45592-D16E-4789-ABE9-F51F14ADF73A}" type="datetimeFigureOut">
              <a:rPr lang="en-US" altLang="zh-CN"/>
              <a:pPr>
                <a:defRPr/>
              </a:pPr>
              <a:t>2020-12-29</a:t>
            </a:fld>
            <a:endParaRPr lang="en-US" altLang="zh-CN"/>
          </a:p>
        </p:txBody>
      </p:sp>
      <p:sp>
        <p:nvSpPr>
          <p:cNvPr id="9" name="Footer Placeholder 5"/>
          <p:cNvSpPr>
            <a:spLocks noGrp="1"/>
          </p:cNvSpPr>
          <p:nvPr>
            <p:ph type="ftr" sz="quarter" idx="15"/>
          </p:nvPr>
        </p:nvSpPr>
        <p:spPr/>
        <p:txBody>
          <a:bodyPr/>
          <a:lstStyle>
            <a:lvl1pPr>
              <a:defRPr/>
            </a:lvl1pPr>
          </a:lstStyle>
          <a:p>
            <a:pPr>
              <a:defRPr/>
            </a:pPr>
            <a:endParaRPr lang="en-US" altLang="zh-CN"/>
          </a:p>
        </p:txBody>
      </p:sp>
      <p:sp>
        <p:nvSpPr>
          <p:cNvPr id="10" name="Slide Number Placeholder 6"/>
          <p:cNvSpPr>
            <a:spLocks noGrp="1"/>
          </p:cNvSpPr>
          <p:nvPr>
            <p:ph type="sldNum" sz="quarter" idx="16"/>
          </p:nvPr>
        </p:nvSpPr>
        <p:spPr>
          <a:xfrm>
            <a:off x="511175" y="4983163"/>
            <a:ext cx="585788" cy="365125"/>
          </a:xfrm>
        </p:spPr>
        <p:txBody>
          <a:bodyPr/>
          <a:lstStyle>
            <a:lvl1pPr>
              <a:defRPr/>
            </a:lvl1pPr>
          </a:lstStyle>
          <a:p>
            <a:pPr>
              <a:defRPr/>
            </a:pPr>
            <a:fld id="{2A957580-21E2-4FC0-972B-ACCA71E08078}" type="slidenum">
              <a:rPr lang="en-US" altLang="zh-CN"/>
              <a:pPr>
                <a:defRPr/>
              </a:pPr>
              <a:t>‹#›</a:t>
            </a:fld>
            <a:endParaRPr lang="en-US" altLang="zh-CN"/>
          </a:p>
        </p:txBody>
      </p:sp>
    </p:spTree>
    <p:extLst>
      <p:ext uri="{BB962C8B-B14F-4D97-AF65-F5344CB8AC3E}">
        <p14:creationId xmlns:p14="http://schemas.microsoft.com/office/powerpoint/2010/main" val="1690062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6" name="Date Placeholder 4"/>
          <p:cNvSpPr>
            <a:spLocks noGrp="1"/>
          </p:cNvSpPr>
          <p:nvPr>
            <p:ph type="dt" sz="half" idx="14"/>
          </p:nvPr>
        </p:nvSpPr>
        <p:spPr/>
        <p:txBody>
          <a:bodyPr/>
          <a:lstStyle>
            <a:lvl1pPr>
              <a:defRPr/>
            </a:lvl1pPr>
          </a:lstStyle>
          <a:p>
            <a:pPr>
              <a:defRPr/>
            </a:pPr>
            <a:fld id="{FB28FAF6-3BA3-4946-8AE9-83B251362425}" type="datetimeFigureOut">
              <a:rPr lang="en-US" altLang="zh-CN"/>
              <a:pPr>
                <a:defRPr/>
              </a:pPr>
              <a:t>2020-12-29</a:t>
            </a:fld>
            <a:endParaRPr lang="en-US" altLang="zh-CN"/>
          </a:p>
        </p:txBody>
      </p:sp>
      <p:sp>
        <p:nvSpPr>
          <p:cNvPr id="7" name="Footer Placeholder 5"/>
          <p:cNvSpPr>
            <a:spLocks noGrp="1"/>
          </p:cNvSpPr>
          <p:nvPr>
            <p:ph type="ftr" sz="quarter" idx="15"/>
          </p:nvPr>
        </p:nvSpPr>
        <p:spPr/>
        <p:txBody>
          <a:bodyPr/>
          <a:lstStyle>
            <a:lvl1pPr>
              <a:defRPr/>
            </a:lvl1pPr>
          </a:lstStyle>
          <a:p>
            <a:pPr>
              <a:defRPr/>
            </a:pPr>
            <a:endParaRPr lang="en-US" altLang="zh-CN"/>
          </a:p>
        </p:txBody>
      </p:sp>
      <p:sp>
        <p:nvSpPr>
          <p:cNvPr id="8" name="Slide Number Placeholder 6"/>
          <p:cNvSpPr>
            <a:spLocks noGrp="1"/>
          </p:cNvSpPr>
          <p:nvPr>
            <p:ph type="sldNum" sz="quarter" idx="16"/>
          </p:nvPr>
        </p:nvSpPr>
        <p:spPr>
          <a:xfrm>
            <a:off x="511175" y="4983163"/>
            <a:ext cx="585788" cy="365125"/>
          </a:xfrm>
        </p:spPr>
        <p:txBody>
          <a:bodyPr/>
          <a:lstStyle>
            <a:lvl1pPr>
              <a:defRPr/>
            </a:lvl1pPr>
          </a:lstStyle>
          <a:p>
            <a:pPr>
              <a:defRPr/>
            </a:pPr>
            <a:fld id="{DCDB322C-7F1A-4C37-82F9-D63F8F370295}" type="slidenum">
              <a:rPr lang="en-US" altLang="zh-CN"/>
              <a:pPr>
                <a:defRPr/>
              </a:pPr>
              <a:t>‹#›</a:t>
            </a:fld>
            <a:endParaRPr lang="en-US" altLang="zh-CN"/>
          </a:p>
        </p:txBody>
      </p:sp>
    </p:spTree>
    <p:extLst>
      <p:ext uri="{BB962C8B-B14F-4D97-AF65-F5344CB8AC3E}">
        <p14:creationId xmlns:p14="http://schemas.microsoft.com/office/powerpoint/2010/main" val="2972243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229D2EC0-3797-45FD-A86C-4F7AAC75B16D}"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F56705B2-1015-4E80-BAFB-1B27FF4C42EB}" type="slidenum">
              <a:rPr lang="en-US" altLang="zh-CN"/>
              <a:pPr>
                <a:defRPr/>
              </a:pPr>
              <a:t>‹#›</a:t>
            </a:fld>
            <a:endParaRPr lang="en-US" altLang="zh-CN"/>
          </a:p>
        </p:txBody>
      </p:sp>
    </p:spTree>
    <p:extLst>
      <p:ext uri="{BB962C8B-B14F-4D97-AF65-F5344CB8AC3E}">
        <p14:creationId xmlns:p14="http://schemas.microsoft.com/office/powerpoint/2010/main" val="3445857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4" name="Freeform 11"/>
          <p:cNvSpPr>
            <a:spLocks/>
          </p:cNvSpPr>
          <p:nvPr userDrawn="1"/>
        </p:nvSpPr>
        <p:spPr bwMode="auto">
          <a:xfrm flipV="1">
            <a:off x="0" y="5080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49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8CB5CECA-693B-4DE6-97A3-DAC5CB156182}" type="datetimeFigureOut">
              <a:rPr lang="en-US" altLang="zh-CN"/>
              <a:pPr>
                <a:defRPr/>
              </a:pPr>
              <a:t>2020-12-29</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635472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Freeform 8"/>
          <p:cNvSpPr>
            <a:spLocks/>
          </p:cNvSpPr>
          <p:nvPr/>
        </p:nvSpPr>
        <p:spPr bwMode="auto">
          <a:xfrm>
            <a:off x="-31750" y="4321175"/>
            <a:ext cx="1395413" cy="781050"/>
          </a:xfrm>
          <a:custGeom>
            <a:avLst/>
            <a:gdLst>
              <a:gd name="T0" fmla="*/ 2147483646 w 8042"/>
              <a:gd name="T1" fmla="*/ 2147483646 h 10000"/>
              <a:gd name="T2" fmla="*/ 2147483646 w 8042"/>
              <a:gd name="T3" fmla="*/ 2147483646 h 10000"/>
              <a:gd name="T4" fmla="*/ 2147483646 w 8042"/>
              <a:gd name="T5" fmla="*/ 2147483646 h 10000"/>
              <a:gd name="T6" fmla="*/ 2147483646 w 8042"/>
              <a:gd name="T7" fmla="*/ 2147483646 h 10000"/>
              <a:gd name="T8" fmla="*/ 2147483646 w 8042"/>
              <a:gd name="T9" fmla="*/ 2147483646 h 10000"/>
              <a:gd name="T10" fmla="*/ 2147483646 w 8042"/>
              <a:gd name="T11" fmla="*/ 2147483646 h 10000"/>
              <a:gd name="T12" fmla="*/ 2147483646 w 8042"/>
              <a:gd name="T13" fmla="*/ 2147483646 h 10000"/>
              <a:gd name="T14" fmla="*/ 2147483646 w 8042"/>
              <a:gd name="T15" fmla="*/ 2147483646 h 10000"/>
              <a:gd name="T16" fmla="*/ 2147483646 w 8042"/>
              <a:gd name="T17" fmla="*/ 0 h 10000"/>
              <a:gd name="T18" fmla="*/ 0 w 8042"/>
              <a:gd name="T19" fmla="*/ 2147483646 h 10000"/>
              <a:gd name="T20" fmla="*/ 2147483646 w 8042"/>
              <a:gd name="T21" fmla="*/ 2147483646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17E8AB1F-5582-4DCE-B980-1700CE3B361B}"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423863" y="4529138"/>
            <a:ext cx="584200" cy="365125"/>
          </a:xfrm>
        </p:spPr>
        <p:txBody>
          <a:bodyPr/>
          <a:lstStyle>
            <a:lvl1pPr>
              <a:defRPr/>
            </a:lvl1pPr>
          </a:lstStyle>
          <a:p>
            <a:pPr>
              <a:defRPr/>
            </a:pPr>
            <a:fld id="{0F4D88A5-F3B7-4E7E-A2FD-1BE6287E0AB8}" type="slidenum">
              <a:rPr lang="en-US" altLang="zh-CN"/>
              <a:pPr>
                <a:defRPr/>
              </a:pPr>
              <a:t>‹#›</a:t>
            </a:fld>
            <a:endParaRPr lang="en-US" altLang="zh-CN"/>
          </a:p>
        </p:txBody>
      </p:sp>
    </p:spTree>
    <p:extLst>
      <p:ext uri="{BB962C8B-B14F-4D97-AF65-F5344CB8AC3E}">
        <p14:creationId xmlns:p14="http://schemas.microsoft.com/office/powerpoint/2010/main" val="914733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章节目录">
    <p:bg>
      <p:bgPr>
        <a:gradFill rotWithShape="0">
          <a:gsLst>
            <a:gs pos="0">
              <a:srgbClr val="F8FBF9"/>
            </a:gs>
            <a:gs pos="74001">
              <a:srgbClr val="BCDACE"/>
            </a:gs>
            <a:gs pos="83000">
              <a:srgbClr val="BCDACE"/>
            </a:gs>
            <a:gs pos="100000">
              <a:srgbClr val="D2E6DE"/>
            </a:gs>
          </a:gsLst>
          <a:lin ang="5400000" scaled="1"/>
        </a:gradFill>
        <a:effectLst/>
      </p:bgPr>
    </p:bg>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56AC833A-CF54-4C76-8872-5731215CAA6E}" type="datetimeFigureOut">
              <a:rPr lang="en-US" altLang="zh-CN"/>
              <a:pPr>
                <a:defRPr/>
              </a:pPr>
              <a:t>2020-12-29</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C572E841-6947-47E4-83A1-5B2B4AD54EF6}" type="slidenum">
              <a:rPr lang="en-US" altLang="zh-CN"/>
              <a:pPr>
                <a:defRPr/>
              </a:pPr>
              <a:t>‹#›</a:t>
            </a:fld>
            <a:endParaRPr lang="en-US" altLang="zh-CN"/>
          </a:p>
        </p:txBody>
      </p:sp>
    </p:spTree>
    <p:extLst>
      <p:ext uri="{BB962C8B-B14F-4D97-AF65-F5344CB8AC3E}">
        <p14:creationId xmlns:p14="http://schemas.microsoft.com/office/powerpoint/2010/main" val="3984424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470D263B-FFD1-42A7-B3C2-C1379FDF2A98}"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96C9959A-72E7-4727-9E34-73FD895200B0}" type="slidenum">
              <a:rPr lang="en-US" altLang="zh-CN"/>
              <a:pPr>
                <a:defRPr/>
              </a:pPr>
              <a:t>‹#›</a:t>
            </a:fld>
            <a:endParaRPr lang="en-US" altLang="zh-CN"/>
          </a:p>
        </p:txBody>
      </p:sp>
    </p:spTree>
    <p:extLst>
      <p:ext uri="{BB962C8B-B14F-4D97-AF65-F5344CB8AC3E}">
        <p14:creationId xmlns:p14="http://schemas.microsoft.com/office/powerpoint/2010/main" val="38661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章节目录">
    <p:bg>
      <p:bgPr>
        <a:gradFill rotWithShape="0">
          <a:gsLst>
            <a:gs pos="0">
              <a:srgbClr val="F8FBF9"/>
            </a:gs>
            <a:gs pos="74001">
              <a:srgbClr val="BCDACE"/>
            </a:gs>
            <a:gs pos="83000">
              <a:srgbClr val="BCDACE"/>
            </a:gs>
            <a:gs pos="100000">
              <a:srgbClr val="D2E6DE"/>
            </a:gs>
          </a:gsLst>
          <a:lin ang="5400000" scaled="1"/>
        </a:gradFill>
        <a:effectLst/>
      </p:bgPr>
    </p:bg>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DA216B0B-E63F-43C7-9CA3-B5F25D10DAFB}" type="datetimeFigureOut">
              <a:rPr lang="en-US" altLang="zh-CN"/>
              <a:pPr>
                <a:defRPr/>
              </a:pPr>
              <a:t>2020-12-29</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39B9FF74-E152-4F99-93CF-D86E51E97350}" type="slidenum">
              <a:rPr lang="en-US" altLang="zh-CN"/>
              <a:pPr>
                <a:defRPr/>
              </a:pPr>
              <a:t>‹#›</a:t>
            </a:fld>
            <a:endParaRPr lang="en-US" altLang="zh-CN"/>
          </a:p>
        </p:txBody>
      </p:sp>
    </p:spTree>
    <p:extLst>
      <p:ext uri="{BB962C8B-B14F-4D97-AF65-F5344CB8AC3E}">
        <p14:creationId xmlns:p14="http://schemas.microsoft.com/office/powerpoint/2010/main" val="17033377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4"/>
          <p:cNvSpPr>
            <a:spLocks noGrp="1"/>
          </p:cNvSpPr>
          <p:nvPr>
            <p:ph type="dt" sz="half" idx="10"/>
          </p:nvPr>
        </p:nvSpPr>
        <p:spPr/>
        <p:txBody>
          <a:bodyPr/>
          <a:lstStyle>
            <a:lvl1pPr>
              <a:defRPr/>
            </a:lvl1pPr>
          </a:lstStyle>
          <a:p>
            <a:pPr>
              <a:defRPr/>
            </a:pPr>
            <a:fld id="{AF60E99E-502C-4F71-9BA1-F1A27BFE8A08}" type="datetimeFigureOut">
              <a:rPr lang="en-US" altLang="zh-CN"/>
              <a:pPr>
                <a:defRPr/>
              </a:pPr>
              <a:t>2020-12-29</a:t>
            </a:fld>
            <a:endParaRPr lang="en-US" altLang="zh-CN"/>
          </a:p>
        </p:txBody>
      </p:sp>
      <p:sp>
        <p:nvSpPr>
          <p:cNvPr id="9" name="Footer Placeholder 5"/>
          <p:cNvSpPr>
            <a:spLocks noGrp="1"/>
          </p:cNvSpPr>
          <p:nvPr>
            <p:ph type="ftr" sz="quarter" idx="11"/>
          </p:nvPr>
        </p:nvSpPr>
        <p:spPr/>
        <p:txBody>
          <a:bodyPr/>
          <a:lstStyle>
            <a:lvl1pPr>
              <a:defRPr/>
            </a:lvl1pPr>
          </a:lstStyle>
          <a:p>
            <a:pPr>
              <a:defRPr/>
            </a:pPr>
            <a:endParaRPr lang="en-US" altLang="zh-CN"/>
          </a:p>
        </p:txBody>
      </p:sp>
      <p:sp>
        <p:nvSpPr>
          <p:cNvPr id="10" name="Slide Number Placeholder 5"/>
          <p:cNvSpPr>
            <a:spLocks noGrp="1"/>
          </p:cNvSpPr>
          <p:nvPr>
            <p:ph type="sldNum" sz="quarter" idx="12"/>
          </p:nvPr>
        </p:nvSpPr>
        <p:spPr/>
        <p:txBody>
          <a:bodyPr/>
          <a:lstStyle>
            <a:lvl1pPr>
              <a:defRPr/>
            </a:lvl1pPr>
          </a:lstStyle>
          <a:p>
            <a:pPr>
              <a:defRPr/>
            </a:pPr>
            <a:fld id="{86073C61-051E-4F73-AEAC-4EF7D4C40ACF}" type="slidenum">
              <a:rPr lang="en-US" altLang="zh-CN"/>
              <a:pPr>
                <a:defRPr/>
              </a:pPr>
              <a:t>‹#›</a:t>
            </a:fld>
            <a:endParaRPr lang="en-US" altLang="zh-CN"/>
          </a:p>
        </p:txBody>
      </p:sp>
    </p:spTree>
    <p:extLst>
      <p:ext uri="{BB962C8B-B14F-4D97-AF65-F5344CB8AC3E}">
        <p14:creationId xmlns:p14="http://schemas.microsoft.com/office/powerpoint/2010/main" val="1606335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 name="Picture 2" descr="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9" name="Date Placeholder 6"/>
          <p:cNvSpPr>
            <a:spLocks noGrp="1"/>
          </p:cNvSpPr>
          <p:nvPr>
            <p:ph type="dt" sz="half" idx="10"/>
          </p:nvPr>
        </p:nvSpPr>
        <p:spPr/>
        <p:txBody>
          <a:bodyPr/>
          <a:lstStyle>
            <a:lvl1pPr>
              <a:defRPr/>
            </a:lvl1pPr>
          </a:lstStyle>
          <a:p>
            <a:pPr>
              <a:defRPr/>
            </a:pPr>
            <a:fld id="{44842F21-D5C9-4C94-9F8F-93F2CBC56444}" type="datetimeFigureOut">
              <a:rPr lang="en-US" altLang="zh-CN"/>
              <a:pPr>
                <a:defRPr/>
              </a:pPr>
              <a:t>2020-12-29</a:t>
            </a:fld>
            <a:endParaRPr lang="en-US" altLang="zh-CN"/>
          </a:p>
        </p:txBody>
      </p:sp>
      <p:sp>
        <p:nvSpPr>
          <p:cNvPr id="11" name="Footer Placeholder 7"/>
          <p:cNvSpPr>
            <a:spLocks noGrp="1"/>
          </p:cNvSpPr>
          <p:nvPr>
            <p:ph type="ftr" sz="quarter" idx="11"/>
          </p:nvPr>
        </p:nvSpPr>
        <p:spPr/>
        <p:txBody>
          <a:bodyPr/>
          <a:lstStyle>
            <a:lvl1pPr>
              <a:defRPr/>
            </a:lvl1pPr>
          </a:lstStyle>
          <a:p>
            <a:pPr>
              <a:defRPr/>
            </a:pPr>
            <a:endParaRPr lang="en-US" altLang="zh-CN"/>
          </a:p>
        </p:txBody>
      </p:sp>
      <p:sp>
        <p:nvSpPr>
          <p:cNvPr id="12" name="Slide Number Placeholder 5"/>
          <p:cNvSpPr>
            <a:spLocks noGrp="1"/>
          </p:cNvSpPr>
          <p:nvPr>
            <p:ph type="sldNum" sz="quarter" idx="12"/>
          </p:nvPr>
        </p:nvSpPr>
        <p:spPr/>
        <p:txBody>
          <a:bodyPr/>
          <a:lstStyle>
            <a:lvl1pPr>
              <a:defRPr/>
            </a:lvl1pPr>
          </a:lstStyle>
          <a:p>
            <a:pPr>
              <a:defRPr/>
            </a:pPr>
            <a:fld id="{67071B78-7B16-4B25-BF08-167EFA3F225A}" type="slidenum">
              <a:rPr lang="en-US" altLang="zh-CN"/>
              <a:pPr>
                <a:defRPr/>
              </a:pPr>
              <a:t>‹#›</a:t>
            </a:fld>
            <a:endParaRPr lang="en-US" altLang="zh-CN"/>
          </a:p>
        </p:txBody>
      </p:sp>
    </p:spTree>
    <p:extLst>
      <p:ext uri="{BB962C8B-B14F-4D97-AF65-F5344CB8AC3E}">
        <p14:creationId xmlns:p14="http://schemas.microsoft.com/office/powerpoint/2010/main" val="2623198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4"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a:xfrm>
            <a:off x="1426376" y="967393"/>
            <a:ext cx="7290707" cy="0"/>
          </a:xfrm>
          <a:prstGeom prst="line">
            <a:avLst/>
          </a:prstGeom>
          <a:ln w="28575">
            <a:prstDash val="lgDashDot"/>
            <a:headEnd type="diamond"/>
            <a:tailEnd type="diamond"/>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84021" y="175074"/>
            <a:ext cx="5595257" cy="674011"/>
          </a:xfrm>
        </p:spPr>
        <p:txBody>
          <a:bodyPr/>
          <a:lstStyle/>
          <a:p>
            <a:r>
              <a:rPr lang="zh-CN" altLang="en-US"/>
              <a:t>单击此处编辑母版标题样式</a:t>
            </a:r>
            <a:endParaRPr lang="en-US" dirty="0"/>
          </a:p>
        </p:txBody>
      </p:sp>
      <p:sp>
        <p:nvSpPr>
          <p:cNvPr id="6" name="Date Placeholder 2"/>
          <p:cNvSpPr>
            <a:spLocks noGrp="1"/>
          </p:cNvSpPr>
          <p:nvPr>
            <p:ph type="dt" sz="half" idx="10"/>
          </p:nvPr>
        </p:nvSpPr>
        <p:spPr/>
        <p:txBody>
          <a:bodyPr/>
          <a:lstStyle>
            <a:lvl1pPr>
              <a:defRPr/>
            </a:lvl1pPr>
          </a:lstStyle>
          <a:p>
            <a:pPr>
              <a:defRPr/>
            </a:pPr>
            <a:fld id="{C0235DEA-1194-4A6C-AE18-46788599C007}" type="datetimeFigureOut">
              <a:rPr lang="en-US" altLang="zh-CN"/>
              <a:pPr>
                <a:defRPr/>
              </a:pPr>
              <a:t>2020-12-29</a:t>
            </a:fld>
            <a:endParaRPr lang="en-US" altLang="zh-CN"/>
          </a:p>
        </p:txBody>
      </p:sp>
      <p:sp>
        <p:nvSpPr>
          <p:cNvPr id="7" name="Footer Placeholder 3"/>
          <p:cNvSpPr>
            <a:spLocks noGrp="1"/>
          </p:cNvSpPr>
          <p:nvPr>
            <p:ph type="ftr" sz="quarter" idx="11"/>
          </p:nvPr>
        </p:nvSpPr>
        <p:spPr/>
        <p:txBody>
          <a:bodyPr/>
          <a:lstStyle>
            <a:lvl1pPr>
              <a:defRPr/>
            </a:lvl1pPr>
          </a:lstStyle>
          <a:p>
            <a:pPr>
              <a:defRPr/>
            </a:pPr>
            <a:endParaRPr lang="en-US" altLang="zh-CN"/>
          </a:p>
        </p:txBody>
      </p:sp>
      <p:sp>
        <p:nvSpPr>
          <p:cNvPr id="8" name="Slide Number Placeholder 4"/>
          <p:cNvSpPr>
            <a:spLocks noGrp="1"/>
          </p:cNvSpPr>
          <p:nvPr>
            <p:ph type="sldNum" sz="quarter" idx="12"/>
          </p:nvPr>
        </p:nvSpPr>
        <p:spPr/>
        <p:txBody>
          <a:bodyPr/>
          <a:lstStyle>
            <a:lvl1pPr>
              <a:defRPr/>
            </a:lvl1pPr>
          </a:lstStyle>
          <a:p>
            <a:pPr>
              <a:defRPr/>
            </a:pPr>
            <a:fld id="{AEF15BAA-B8F1-4F9C-AA46-416A65FDF7E5}" type="slidenum">
              <a:rPr lang="en-US" altLang="zh-CN"/>
              <a:pPr>
                <a:defRPr/>
              </a:pPr>
              <a:t>‹#›</a:t>
            </a:fld>
            <a:endParaRPr lang="en-US" altLang="zh-CN"/>
          </a:p>
        </p:txBody>
      </p:sp>
    </p:spTree>
    <p:extLst>
      <p:ext uri="{BB962C8B-B14F-4D97-AF65-F5344CB8AC3E}">
        <p14:creationId xmlns:p14="http://schemas.microsoft.com/office/powerpoint/2010/main" val="3439363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图片">
    <p:spTree>
      <p:nvGrpSpPr>
        <p:cNvPr id="1" name=""/>
        <p:cNvGrpSpPr/>
        <p:nvPr/>
      </p:nvGrpSpPr>
      <p:grpSpPr>
        <a:xfrm>
          <a:off x="0" y="0"/>
          <a:ext cx="0" cy="0"/>
          <a:chOff x="0" y="0"/>
          <a:chExt cx="0" cy="0"/>
        </a:xfrm>
      </p:grpSpPr>
      <p:sp>
        <p:nvSpPr>
          <p:cNvPr id="2"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1"/>
          <p:cNvSpPr>
            <a:spLocks noGrp="1"/>
          </p:cNvSpPr>
          <p:nvPr>
            <p:ph type="dt" sz="half" idx="10"/>
          </p:nvPr>
        </p:nvSpPr>
        <p:spPr/>
        <p:txBody>
          <a:bodyPr/>
          <a:lstStyle>
            <a:lvl1pPr>
              <a:defRPr/>
            </a:lvl1pPr>
          </a:lstStyle>
          <a:p>
            <a:pPr>
              <a:defRPr/>
            </a:pPr>
            <a:fld id="{811FD159-D5D6-4587-A63A-BCA74482114F}" type="datetimeFigureOut">
              <a:rPr lang="en-US" altLang="zh-CN"/>
              <a:pPr>
                <a:defRPr/>
              </a:pPr>
              <a:t>2020-12-29</a:t>
            </a:fld>
            <a:endParaRPr lang="en-US" altLang="zh-CN"/>
          </a:p>
        </p:txBody>
      </p:sp>
      <p:sp>
        <p:nvSpPr>
          <p:cNvPr id="5" name="Footer Placeholder 2"/>
          <p:cNvSpPr>
            <a:spLocks noGrp="1"/>
          </p:cNvSpPr>
          <p:nvPr>
            <p:ph type="ftr" sz="quarter" idx="11"/>
          </p:nvPr>
        </p:nvSpPr>
        <p:spPr/>
        <p:txBody>
          <a:bodyPr/>
          <a:lstStyle>
            <a:lvl1pPr>
              <a:defRPr/>
            </a:lvl1pPr>
          </a:lstStyle>
          <a:p>
            <a:pPr>
              <a:defRPr/>
            </a:pPr>
            <a:endParaRPr lang="en-US" altLang="zh-CN"/>
          </a:p>
        </p:txBody>
      </p:sp>
      <p:sp>
        <p:nvSpPr>
          <p:cNvPr id="6" name="Slide Number Placeholder 3"/>
          <p:cNvSpPr>
            <a:spLocks noGrp="1"/>
          </p:cNvSpPr>
          <p:nvPr>
            <p:ph type="sldNum" sz="quarter" idx="12"/>
          </p:nvPr>
        </p:nvSpPr>
        <p:spPr/>
        <p:txBody>
          <a:bodyPr/>
          <a:lstStyle>
            <a:lvl1pPr>
              <a:defRPr/>
            </a:lvl1pPr>
          </a:lstStyle>
          <a:p>
            <a:pPr>
              <a:defRPr/>
            </a:pPr>
            <a:fld id="{15F086AA-B258-45DA-ADC4-3A483ACB9FF2}" type="slidenum">
              <a:rPr lang="en-US" altLang="zh-CN"/>
              <a:pPr>
                <a:defRPr/>
              </a:pPr>
              <a:t>‹#›</a:t>
            </a:fld>
            <a:endParaRPr lang="en-US" altLang="zh-CN"/>
          </a:p>
        </p:txBody>
      </p:sp>
    </p:spTree>
    <p:extLst>
      <p:ext uri="{BB962C8B-B14F-4D97-AF65-F5344CB8AC3E}">
        <p14:creationId xmlns:p14="http://schemas.microsoft.com/office/powerpoint/2010/main" val="2115322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lvl1pPr>
              <a:defRPr/>
            </a:lvl1pPr>
          </a:lstStyle>
          <a:p>
            <a:pPr>
              <a:defRPr/>
            </a:pPr>
            <a:fld id="{B76C0E0D-1844-4356-A539-9C27C97FDE5D}" type="datetimeFigureOut">
              <a:rPr lang="en-US" altLang="zh-CN"/>
              <a:pPr>
                <a:defRPr/>
              </a:pPr>
              <a:t>2020-12-29</a:t>
            </a:fld>
            <a:endParaRPr lang="en-US" altLang="zh-CN"/>
          </a:p>
        </p:txBody>
      </p:sp>
      <p:sp>
        <p:nvSpPr>
          <p:cNvPr id="8" name="Footer Placeholder 5"/>
          <p:cNvSpPr>
            <a:spLocks noGrp="1"/>
          </p:cNvSpPr>
          <p:nvPr>
            <p:ph type="ftr" sz="quarter" idx="11"/>
          </p:nvPr>
        </p:nvSpPr>
        <p:spPr/>
        <p:txBody>
          <a:bodyPr/>
          <a:lstStyle>
            <a:lvl1pPr>
              <a:defRPr/>
            </a:lvl1pPr>
          </a:lstStyle>
          <a:p>
            <a:pPr>
              <a:defRPr/>
            </a:pPr>
            <a:endParaRPr lang="en-US" altLang="zh-CN"/>
          </a:p>
        </p:txBody>
      </p:sp>
      <p:sp>
        <p:nvSpPr>
          <p:cNvPr id="9" name="Slide Number Placeholder 6"/>
          <p:cNvSpPr>
            <a:spLocks noGrp="1"/>
          </p:cNvSpPr>
          <p:nvPr>
            <p:ph type="sldNum" sz="quarter" idx="12"/>
          </p:nvPr>
        </p:nvSpPr>
        <p:spPr/>
        <p:txBody>
          <a:bodyPr/>
          <a:lstStyle>
            <a:lvl1pPr>
              <a:defRPr/>
            </a:lvl1pPr>
          </a:lstStyle>
          <a:p>
            <a:pPr>
              <a:defRPr/>
            </a:pPr>
            <a:fld id="{72A87F9D-6B7B-4B7A-88ED-6DD1311A97FD}" type="slidenum">
              <a:rPr lang="en-US" altLang="zh-CN"/>
              <a:pPr>
                <a:defRPr/>
              </a:pPr>
              <a:t>‹#›</a:t>
            </a:fld>
            <a:endParaRPr lang="en-US" altLang="zh-CN"/>
          </a:p>
        </p:txBody>
      </p:sp>
    </p:spTree>
    <p:extLst>
      <p:ext uri="{BB962C8B-B14F-4D97-AF65-F5344CB8AC3E}">
        <p14:creationId xmlns:p14="http://schemas.microsoft.com/office/powerpoint/2010/main" val="3903347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DDFAA460-C921-4CB5-B007-B57BC2B9D063}" type="datetimeFigureOut">
              <a:rPr lang="en-US" altLang="zh-CN"/>
              <a:pPr>
                <a:defRPr/>
              </a:pPr>
              <a:t>2020-12-29</a:t>
            </a:fld>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153781A1-4667-4452-8EA4-0BA713E3B9C0}" type="slidenum">
              <a:rPr lang="en-US" altLang="zh-CN"/>
              <a:pPr>
                <a:defRPr/>
              </a:pPr>
              <a:t>‹#›</a:t>
            </a:fld>
            <a:endParaRPr lang="en-US" altLang="zh-CN"/>
          </a:p>
        </p:txBody>
      </p:sp>
    </p:spTree>
    <p:extLst>
      <p:ext uri="{BB962C8B-B14F-4D97-AF65-F5344CB8AC3E}">
        <p14:creationId xmlns:p14="http://schemas.microsoft.com/office/powerpoint/2010/main" val="2092710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1582A0F6-7E35-471F-9498-A5325846FAE0}"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351AEAFF-3532-4345-ADAE-8EAB85828FDA}" type="slidenum">
              <a:rPr lang="en-US" altLang="zh-CN"/>
              <a:pPr>
                <a:defRPr/>
              </a:pPr>
              <a:t>‹#›</a:t>
            </a:fld>
            <a:endParaRPr lang="en-US" altLang="zh-CN"/>
          </a:p>
        </p:txBody>
      </p:sp>
    </p:spTree>
    <p:extLst>
      <p:ext uri="{BB962C8B-B14F-4D97-AF65-F5344CB8AC3E}">
        <p14:creationId xmlns:p14="http://schemas.microsoft.com/office/powerpoint/2010/main" val="3979581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TextBox 13"/>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7" name="TextBox 14"/>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fld id="{7B4F6DD4-EFE9-4883-8BD4-F3087F210E49}" type="datetimeFigureOut">
              <a:rPr lang="en-US" altLang="zh-CN"/>
              <a:pPr>
                <a:defRPr/>
              </a:pPr>
              <a:t>2020-12-29</a:t>
            </a:fld>
            <a:endParaRPr lang="en-US" altLang="zh-CN"/>
          </a:p>
        </p:txBody>
      </p:sp>
      <p:sp>
        <p:nvSpPr>
          <p:cNvPr id="9" name="Footer Placeholder 4"/>
          <p:cNvSpPr>
            <a:spLocks noGrp="1"/>
          </p:cNvSpPr>
          <p:nvPr>
            <p:ph type="ftr" sz="quarter" idx="15"/>
          </p:nvPr>
        </p:nvSpPr>
        <p:spPr/>
        <p:txBody>
          <a:bodyPr/>
          <a:lstStyle>
            <a:lvl1pPr>
              <a:defRPr/>
            </a:lvl1pPr>
          </a:lstStyle>
          <a:p>
            <a:pPr>
              <a:defRPr/>
            </a:pPr>
            <a:endParaRPr lang="en-US" altLang="zh-CN"/>
          </a:p>
        </p:txBody>
      </p:sp>
      <p:sp>
        <p:nvSpPr>
          <p:cNvPr id="10" name="Slide Number Placeholder 5"/>
          <p:cNvSpPr>
            <a:spLocks noGrp="1"/>
          </p:cNvSpPr>
          <p:nvPr>
            <p:ph type="sldNum" sz="quarter" idx="16"/>
          </p:nvPr>
        </p:nvSpPr>
        <p:spPr>
          <a:xfrm>
            <a:off x="511175" y="3244850"/>
            <a:ext cx="585788" cy="365125"/>
          </a:xfrm>
        </p:spPr>
        <p:txBody>
          <a:bodyPr/>
          <a:lstStyle>
            <a:lvl1pPr>
              <a:defRPr/>
            </a:lvl1pPr>
          </a:lstStyle>
          <a:p>
            <a:pPr>
              <a:defRPr/>
            </a:pPr>
            <a:fld id="{2153656E-FA8E-47CA-AD2B-64C29042A617}" type="slidenum">
              <a:rPr lang="en-US" altLang="zh-CN"/>
              <a:pPr>
                <a:defRPr/>
              </a:pPr>
              <a:t>‹#›</a:t>
            </a:fld>
            <a:endParaRPr lang="en-US" altLang="zh-CN"/>
          </a:p>
        </p:txBody>
      </p:sp>
    </p:spTree>
    <p:extLst>
      <p:ext uri="{BB962C8B-B14F-4D97-AF65-F5344CB8AC3E}">
        <p14:creationId xmlns:p14="http://schemas.microsoft.com/office/powerpoint/2010/main" val="42095380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B95C8081-2E62-42FC-98F3-E7EBB5F760F2}" type="datetimeFigureOut">
              <a:rPr lang="en-US" altLang="zh-CN"/>
              <a:pPr>
                <a:defRPr/>
              </a:pPr>
              <a:t>2020-12-29</a:t>
            </a:fld>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4D6EF006-B762-42E0-B620-1B2A33168517}" type="slidenum">
              <a:rPr lang="en-US" altLang="zh-CN"/>
              <a:pPr>
                <a:defRPr/>
              </a:pPr>
              <a:t>‹#›</a:t>
            </a:fld>
            <a:endParaRPr lang="en-US" altLang="zh-CN"/>
          </a:p>
        </p:txBody>
      </p:sp>
    </p:spTree>
    <p:extLst>
      <p:ext uri="{BB962C8B-B14F-4D97-AF65-F5344CB8AC3E}">
        <p14:creationId xmlns:p14="http://schemas.microsoft.com/office/powerpoint/2010/main" val="18114426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TextBox 10"/>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7" name="TextBox 11"/>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8" name="Date Placeholder 4"/>
          <p:cNvSpPr>
            <a:spLocks noGrp="1"/>
          </p:cNvSpPr>
          <p:nvPr>
            <p:ph type="dt" sz="half" idx="14"/>
          </p:nvPr>
        </p:nvSpPr>
        <p:spPr/>
        <p:txBody>
          <a:bodyPr/>
          <a:lstStyle>
            <a:lvl1pPr>
              <a:defRPr/>
            </a:lvl1pPr>
          </a:lstStyle>
          <a:p>
            <a:pPr>
              <a:defRPr/>
            </a:pPr>
            <a:fld id="{6AB1CADF-075B-45E7-8CB7-AD303D109FC8}" type="datetimeFigureOut">
              <a:rPr lang="en-US" altLang="zh-CN"/>
              <a:pPr>
                <a:defRPr/>
              </a:pPr>
              <a:t>2020-12-29</a:t>
            </a:fld>
            <a:endParaRPr lang="en-US" altLang="zh-CN"/>
          </a:p>
        </p:txBody>
      </p:sp>
      <p:sp>
        <p:nvSpPr>
          <p:cNvPr id="9" name="Footer Placeholder 5"/>
          <p:cNvSpPr>
            <a:spLocks noGrp="1"/>
          </p:cNvSpPr>
          <p:nvPr>
            <p:ph type="ftr" sz="quarter" idx="15"/>
          </p:nvPr>
        </p:nvSpPr>
        <p:spPr/>
        <p:txBody>
          <a:bodyPr/>
          <a:lstStyle>
            <a:lvl1pPr>
              <a:defRPr/>
            </a:lvl1pPr>
          </a:lstStyle>
          <a:p>
            <a:pPr>
              <a:defRPr/>
            </a:pPr>
            <a:endParaRPr lang="en-US" altLang="zh-CN"/>
          </a:p>
        </p:txBody>
      </p:sp>
      <p:sp>
        <p:nvSpPr>
          <p:cNvPr id="10" name="Slide Number Placeholder 6"/>
          <p:cNvSpPr>
            <a:spLocks noGrp="1"/>
          </p:cNvSpPr>
          <p:nvPr>
            <p:ph type="sldNum" sz="quarter" idx="16"/>
          </p:nvPr>
        </p:nvSpPr>
        <p:spPr>
          <a:xfrm>
            <a:off x="511175" y="4983163"/>
            <a:ext cx="585788" cy="365125"/>
          </a:xfrm>
        </p:spPr>
        <p:txBody>
          <a:bodyPr/>
          <a:lstStyle>
            <a:lvl1pPr>
              <a:defRPr/>
            </a:lvl1pPr>
          </a:lstStyle>
          <a:p>
            <a:pPr>
              <a:defRPr/>
            </a:pPr>
            <a:fld id="{9268D798-96A4-4A50-B75D-AC12B1867975}" type="slidenum">
              <a:rPr lang="en-US" altLang="zh-CN"/>
              <a:pPr>
                <a:defRPr/>
              </a:pPr>
              <a:t>‹#›</a:t>
            </a:fld>
            <a:endParaRPr lang="en-US" altLang="zh-CN"/>
          </a:p>
        </p:txBody>
      </p:sp>
    </p:spTree>
    <p:extLst>
      <p:ext uri="{BB962C8B-B14F-4D97-AF65-F5344CB8AC3E}">
        <p14:creationId xmlns:p14="http://schemas.microsoft.com/office/powerpoint/2010/main" val="3671862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CC31F7E0-144E-4A50-BDB2-3247AA0A16BE}"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579AC1FF-CE69-4DF2-BFBE-E65A11975C9F}" type="slidenum">
              <a:rPr lang="en-US" altLang="zh-CN"/>
              <a:pPr>
                <a:defRPr/>
              </a:pPr>
              <a:t>‹#›</a:t>
            </a:fld>
            <a:endParaRPr lang="en-US" altLang="zh-CN"/>
          </a:p>
        </p:txBody>
      </p:sp>
    </p:spTree>
    <p:extLst>
      <p:ext uri="{BB962C8B-B14F-4D97-AF65-F5344CB8AC3E}">
        <p14:creationId xmlns:p14="http://schemas.microsoft.com/office/powerpoint/2010/main" val="2759099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6" name="Date Placeholder 4"/>
          <p:cNvSpPr>
            <a:spLocks noGrp="1"/>
          </p:cNvSpPr>
          <p:nvPr>
            <p:ph type="dt" sz="half" idx="14"/>
          </p:nvPr>
        </p:nvSpPr>
        <p:spPr/>
        <p:txBody>
          <a:bodyPr/>
          <a:lstStyle>
            <a:lvl1pPr>
              <a:defRPr/>
            </a:lvl1pPr>
          </a:lstStyle>
          <a:p>
            <a:pPr>
              <a:defRPr/>
            </a:pPr>
            <a:fld id="{7033CC64-7B6A-4EA2-B68E-0AA71B203DBC}" type="datetimeFigureOut">
              <a:rPr lang="en-US" altLang="zh-CN"/>
              <a:pPr>
                <a:defRPr/>
              </a:pPr>
              <a:t>2020-12-29</a:t>
            </a:fld>
            <a:endParaRPr lang="en-US" altLang="zh-CN"/>
          </a:p>
        </p:txBody>
      </p:sp>
      <p:sp>
        <p:nvSpPr>
          <p:cNvPr id="7" name="Footer Placeholder 5"/>
          <p:cNvSpPr>
            <a:spLocks noGrp="1"/>
          </p:cNvSpPr>
          <p:nvPr>
            <p:ph type="ftr" sz="quarter" idx="15"/>
          </p:nvPr>
        </p:nvSpPr>
        <p:spPr/>
        <p:txBody>
          <a:bodyPr/>
          <a:lstStyle>
            <a:lvl1pPr>
              <a:defRPr/>
            </a:lvl1pPr>
          </a:lstStyle>
          <a:p>
            <a:pPr>
              <a:defRPr/>
            </a:pPr>
            <a:endParaRPr lang="en-US" altLang="zh-CN"/>
          </a:p>
        </p:txBody>
      </p:sp>
      <p:sp>
        <p:nvSpPr>
          <p:cNvPr id="8" name="Slide Number Placeholder 6"/>
          <p:cNvSpPr>
            <a:spLocks noGrp="1"/>
          </p:cNvSpPr>
          <p:nvPr>
            <p:ph type="sldNum" sz="quarter" idx="16"/>
          </p:nvPr>
        </p:nvSpPr>
        <p:spPr>
          <a:xfrm>
            <a:off x="511175" y="4983163"/>
            <a:ext cx="585788" cy="365125"/>
          </a:xfrm>
        </p:spPr>
        <p:txBody>
          <a:bodyPr/>
          <a:lstStyle>
            <a:lvl1pPr>
              <a:defRPr/>
            </a:lvl1pPr>
          </a:lstStyle>
          <a:p>
            <a:pPr>
              <a:defRPr/>
            </a:pPr>
            <a:fld id="{75D06DC6-6500-4551-8011-F7A411D9CDB5}" type="slidenum">
              <a:rPr lang="en-US" altLang="zh-CN"/>
              <a:pPr>
                <a:defRPr/>
              </a:pPr>
              <a:t>‹#›</a:t>
            </a:fld>
            <a:endParaRPr lang="en-US" altLang="zh-CN"/>
          </a:p>
        </p:txBody>
      </p:sp>
    </p:spTree>
    <p:extLst>
      <p:ext uri="{BB962C8B-B14F-4D97-AF65-F5344CB8AC3E}">
        <p14:creationId xmlns:p14="http://schemas.microsoft.com/office/powerpoint/2010/main" val="3168429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DCF14C50-ACF5-40EE-B382-03C429F6102D}" type="datetimeFigureOut">
              <a:rPr lang="en-US" altLang="zh-CN"/>
              <a:pPr>
                <a:defRPr/>
              </a:pPr>
              <a:t>2020-12-29</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C5D3C6D8-279A-4DF5-88B1-8490810F3E0B}" type="slidenum">
              <a:rPr lang="en-US" altLang="zh-CN"/>
              <a:pPr>
                <a:defRPr/>
              </a:pPr>
              <a:t>‹#›</a:t>
            </a:fld>
            <a:endParaRPr lang="en-US" altLang="zh-CN"/>
          </a:p>
        </p:txBody>
      </p:sp>
    </p:spTree>
    <p:extLst>
      <p:ext uri="{BB962C8B-B14F-4D97-AF65-F5344CB8AC3E}">
        <p14:creationId xmlns:p14="http://schemas.microsoft.com/office/powerpoint/2010/main" val="11189631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3D087A7F-48B6-4DB6-90B5-D6A683D19AEB}" type="datetimeFigureOut">
              <a:rPr lang="en-US" altLang="zh-CN"/>
              <a:pPr>
                <a:defRPr/>
              </a:pPr>
              <a:t>2020-12-29</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FDD64246-0A5E-4436-9E63-837191186D9E}" type="slidenum">
              <a:rPr lang="en-US" altLang="zh-CN"/>
              <a:pPr>
                <a:defRPr/>
              </a:pPr>
              <a:t>‹#›</a:t>
            </a:fld>
            <a:endParaRPr lang="en-US" altLang="zh-CN"/>
          </a:p>
        </p:txBody>
      </p:sp>
    </p:spTree>
    <p:extLst>
      <p:ext uri="{BB962C8B-B14F-4D97-AF65-F5344CB8AC3E}">
        <p14:creationId xmlns:p14="http://schemas.microsoft.com/office/powerpoint/2010/main" val="403537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4"/>
          <p:cNvSpPr>
            <a:spLocks noGrp="1"/>
          </p:cNvSpPr>
          <p:nvPr>
            <p:ph type="dt" sz="half" idx="10"/>
          </p:nvPr>
        </p:nvSpPr>
        <p:spPr/>
        <p:txBody>
          <a:bodyPr/>
          <a:lstStyle>
            <a:lvl1pPr>
              <a:defRPr/>
            </a:lvl1pPr>
          </a:lstStyle>
          <a:p>
            <a:pPr>
              <a:defRPr/>
            </a:pPr>
            <a:fld id="{98686A46-9B81-4EFE-A04B-A0AFF4B7EB9D}" type="datetimeFigureOut">
              <a:rPr lang="en-US" altLang="zh-CN"/>
              <a:pPr>
                <a:defRPr/>
              </a:pPr>
              <a:t>2020-12-29</a:t>
            </a:fld>
            <a:endParaRPr lang="en-US" altLang="zh-CN"/>
          </a:p>
        </p:txBody>
      </p:sp>
      <p:sp>
        <p:nvSpPr>
          <p:cNvPr id="9" name="Footer Placeholder 5"/>
          <p:cNvSpPr>
            <a:spLocks noGrp="1"/>
          </p:cNvSpPr>
          <p:nvPr>
            <p:ph type="ftr" sz="quarter" idx="11"/>
          </p:nvPr>
        </p:nvSpPr>
        <p:spPr/>
        <p:txBody>
          <a:bodyPr/>
          <a:lstStyle>
            <a:lvl1pPr>
              <a:defRPr/>
            </a:lvl1pPr>
          </a:lstStyle>
          <a:p>
            <a:pPr>
              <a:defRPr/>
            </a:pPr>
            <a:endParaRPr lang="en-US" altLang="zh-CN"/>
          </a:p>
        </p:txBody>
      </p:sp>
      <p:sp>
        <p:nvSpPr>
          <p:cNvPr id="10" name="Slide Number Placeholder 5"/>
          <p:cNvSpPr>
            <a:spLocks noGrp="1"/>
          </p:cNvSpPr>
          <p:nvPr>
            <p:ph type="sldNum" sz="quarter" idx="12"/>
          </p:nvPr>
        </p:nvSpPr>
        <p:spPr/>
        <p:txBody>
          <a:bodyPr/>
          <a:lstStyle>
            <a:lvl1pPr>
              <a:defRPr/>
            </a:lvl1pPr>
          </a:lstStyle>
          <a:p>
            <a:pPr>
              <a:defRPr/>
            </a:pPr>
            <a:fld id="{A85AB3A3-B764-4EAD-B2B6-526E2128ACAC}" type="slidenum">
              <a:rPr lang="en-US" altLang="zh-CN"/>
              <a:pPr>
                <a:defRPr/>
              </a:pPr>
              <a:t>‹#›</a:t>
            </a:fld>
            <a:endParaRPr lang="en-US" altLang="zh-CN"/>
          </a:p>
        </p:txBody>
      </p:sp>
    </p:spTree>
    <p:extLst>
      <p:ext uri="{BB962C8B-B14F-4D97-AF65-F5344CB8AC3E}">
        <p14:creationId xmlns:p14="http://schemas.microsoft.com/office/powerpoint/2010/main" val="108059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 name="Picture 2" descr="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9" name="Date Placeholder 6"/>
          <p:cNvSpPr>
            <a:spLocks noGrp="1"/>
          </p:cNvSpPr>
          <p:nvPr>
            <p:ph type="dt" sz="half" idx="10"/>
          </p:nvPr>
        </p:nvSpPr>
        <p:spPr/>
        <p:txBody>
          <a:bodyPr/>
          <a:lstStyle>
            <a:lvl1pPr>
              <a:defRPr/>
            </a:lvl1pPr>
          </a:lstStyle>
          <a:p>
            <a:pPr>
              <a:defRPr/>
            </a:pPr>
            <a:fld id="{58D41667-CC2F-48D0-8EB8-0AD8F798F208}" type="datetimeFigureOut">
              <a:rPr lang="en-US" altLang="zh-CN"/>
              <a:pPr>
                <a:defRPr/>
              </a:pPr>
              <a:t>2020-12-29</a:t>
            </a:fld>
            <a:endParaRPr lang="en-US" altLang="zh-CN"/>
          </a:p>
        </p:txBody>
      </p:sp>
      <p:sp>
        <p:nvSpPr>
          <p:cNvPr id="11" name="Footer Placeholder 7"/>
          <p:cNvSpPr>
            <a:spLocks noGrp="1"/>
          </p:cNvSpPr>
          <p:nvPr>
            <p:ph type="ftr" sz="quarter" idx="11"/>
          </p:nvPr>
        </p:nvSpPr>
        <p:spPr/>
        <p:txBody>
          <a:bodyPr/>
          <a:lstStyle>
            <a:lvl1pPr>
              <a:defRPr/>
            </a:lvl1pPr>
          </a:lstStyle>
          <a:p>
            <a:pPr>
              <a:defRPr/>
            </a:pPr>
            <a:endParaRPr lang="en-US" altLang="zh-CN"/>
          </a:p>
        </p:txBody>
      </p:sp>
      <p:sp>
        <p:nvSpPr>
          <p:cNvPr id="12" name="Slide Number Placeholder 5"/>
          <p:cNvSpPr>
            <a:spLocks noGrp="1"/>
          </p:cNvSpPr>
          <p:nvPr>
            <p:ph type="sldNum" sz="quarter" idx="12"/>
          </p:nvPr>
        </p:nvSpPr>
        <p:spPr/>
        <p:txBody>
          <a:bodyPr/>
          <a:lstStyle>
            <a:lvl1pPr>
              <a:defRPr/>
            </a:lvl1pPr>
          </a:lstStyle>
          <a:p>
            <a:pPr>
              <a:defRPr/>
            </a:pPr>
            <a:fld id="{22D279A7-2F84-408F-AF63-78B7F4F17B9B}" type="slidenum">
              <a:rPr lang="en-US" altLang="zh-CN"/>
              <a:pPr>
                <a:defRPr/>
              </a:pPr>
              <a:t>‹#›</a:t>
            </a:fld>
            <a:endParaRPr lang="en-US" altLang="zh-CN"/>
          </a:p>
        </p:txBody>
      </p:sp>
    </p:spTree>
    <p:extLst>
      <p:ext uri="{BB962C8B-B14F-4D97-AF65-F5344CB8AC3E}">
        <p14:creationId xmlns:p14="http://schemas.microsoft.com/office/powerpoint/2010/main" val="2270600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Freeform 11"/>
          <p:cNvSpPr>
            <a:spLocks/>
          </p:cNvSpPr>
          <p:nvPr/>
        </p:nvSpPr>
        <p:spPr bwMode="auto">
          <a:xfrm flipV="1">
            <a:off x="0" y="5080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4"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49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a:xfrm>
            <a:off x="1461641" y="758683"/>
            <a:ext cx="7290707" cy="0"/>
          </a:xfrm>
          <a:prstGeom prst="line">
            <a:avLst/>
          </a:prstGeom>
          <a:ln w="28575">
            <a:prstDash val="lgDashDot"/>
            <a:headEnd type="diamond"/>
            <a:tailEnd type="diamond"/>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84021" y="175074"/>
            <a:ext cx="5595257" cy="674011"/>
          </a:xfrm>
        </p:spPr>
        <p:txBody>
          <a:bodyPr/>
          <a:lstStyle/>
          <a:p>
            <a:r>
              <a:rPr lang="zh-CN" altLang="en-US"/>
              <a:t>单击此处编辑母版标题样式</a:t>
            </a:r>
            <a:endParaRPr lang="en-US" dirty="0"/>
          </a:p>
        </p:txBody>
      </p:sp>
      <p:sp>
        <p:nvSpPr>
          <p:cNvPr id="6" name="Date Placeholder 2"/>
          <p:cNvSpPr>
            <a:spLocks noGrp="1"/>
          </p:cNvSpPr>
          <p:nvPr>
            <p:ph type="dt" sz="half" idx="10"/>
          </p:nvPr>
        </p:nvSpPr>
        <p:spPr/>
        <p:txBody>
          <a:bodyPr/>
          <a:lstStyle>
            <a:lvl1pPr>
              <a:defRPr/>
            </a:lvl1pPr>
          </a:lstStyle>
          <a:p>
            <a:pPr>
              <a:defRPr/>
            </a:pPr>
            <a:fld id="{890C944A-E893-4877-B832-3C71F4091497}" type="datetimeFigureOut">
              <a:rPr lang="en-US" altLang="zh-CN"/>
              <a:pPr>
                <a:defRPr/>
              </a:pPr>
              <a:t>2020-12-29</a:t>
            </a:fld>
            <a:endParaRPr lang="en-US" altLang="zh-CN"/>
          </a:p>
        </p:txBody>
      </p:sp>
      <p:sp>
        <p:nvSpPr>
          <p:cNvPr id="7" name="Footer Placeholder 3"/>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01440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图片">
    <p:spTree>
      <p:nvGrpSpPr>
        <p:cNvPr id="1" name=""/>
        <p:cNvGrpSpPr/>
        <p:nvPr/>
      </p:nvGrpSpPr>
      <p:grpSpPr>
        <a:xfrm>
          <a:off x="0" y="0"/>
          <a:ext cx="0" cy="0"/>
          <a:chOff x="0" y="0"/>
          <a:chExt cx="0" cy="0"/>
        </a:xfrm>
      </p:grpSpPr>
      <p:sp>
        <p:nvSpPr>
          <p:cNvPr id="2" name="Freeform 11"/>
          <p:cNvSpPr>
            <a:spLocks/>
          </p:cNvSpPr>
          <p:nvPr userDrawn="1"/>
        </p:nvSpPr>
        <p:spPr bwMode="auto">
          <a:xfrm flipV="1">
            <a:off x="0" y="5080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49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1"/>
          <p:cNvSpPr>
            <a:spLocks noGrp="1"/>
          </p:cNvSpPr>
          <p:nvPr>
            <p:ph type="dt" sz="half" idx="10"/>
          </p:nvPr>
        </p:nvSpPr>
        <p:spPr/>
        <p:txBody>
          <a:bodyPr/>
          <a:lstStyle>
            <a:lvl1pPr>
              <a:defRPr/>
            </a:lvl1pPr>
          </a:lstStyle>
          <a:p>
            <a:pPr>
              <a:defRPr/>
            </a:pPr>
            <a:fld id="{59AA3BD0-834F-48A6-B733-131317BDCD93}" type="datetimeFigureOut">
              <a:rPr lang="en-US" altLang="zh-CN"/>
              <a:pPr>
                <a:defRPr/>
              </a:pPr>
              <a:t>2020-12-29</a:t>
            </a:fld>
            <a:endParaRPr lang="en-US" altLang="zh-CN"/>
          </a:p>
        </p:txBody>
      </p:sp>
      <p:sp>
        <p:nvSpPr>
          <p:cNvPr id="5" name="Footer Placeholder 2"/>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67265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Freeform 11"/>
          <p:cNvSpPr>
            <a:spLocks/>
          </p:cNvSpPr>
          <p:nvPr userDrawn="1"/>
        </p:nvSpPr>
        <p:spPr bwMode="auto">
          <a:xfrm flipV="1">
            <a:off x="0" y="5080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49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lvl1pPr>
              <a:defRPr/>
            </a:lvl1pPr>
          </a:lstStyle>
          <a:p>
            <a:pPr>
              <a:defRPr/>
            </a:pPr>
            <a:fld id="{7DA73622-ACE3-4173-8970-90D71A5CFC94}" type="datetimeFigureOut">
              <a:rPr lang="en-US" altLang="zh-CN"/>
              <a:pPr>
                <a:defRPr/>
              </a:pPr>
              <a:t>2020-12-29</a:t>
            </a:fld>
            <a:endParaRPr lang="en-US" altLang="zh-CN"/>
          </a:p>
        </p:txBody>
      </p:sp>
      <p:sp>
        <p:nvSpPr>
          <p:cNvPr id="8" name="Footer Placeholder 5"/>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78215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CBF92EC6-B0EB-47BA-8A44-BDC06C7285A5}" type="datetimeFigureOut">
              <a:rPr lang="en-US" altLang="zh-CN"/>
              <a:pPr>
                <a:defRPr/>
              </a:pPr>
              <a:t>2020-12-29</a:t>
            </a:fld>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EDFFDA1C-623B-4FFD-991F-08C361D232FD}" type="slidenum">
              <a:rPr lang="en-US" altLang="zh-CN"/>
              <a:pPr>
                <a:defRPr/>
              </a:pPr>
              <a:t>‹#›</a:t>
            </a:fld>
            <a:endParaRPr lang="en-US" altLang="zh-CN"/>
          </a:p>
        </p:txBody>
      </p:sp>
    </p:spTree>
    <p:extLst>
      <p:ext uri="{BB962C8B-B14F-4D97-AF65-F5344CB8AC3E}">
        <p14:creationId xmlns:p14="http://schemas.microsoft.com/office/powerpoint/2010/main" val="411264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grpSp>
        <p:nvGrpSpPr>
          <p:cNvPr id="1026" name="Group 35"/>
          <p:cNvGrpSpPr>
            <a:grpSpLocks/>
          </p:cNvGrpSpPr>
          <p:nvPr/>
        </p:nvGrpSpPr>
        <p:grpSpPr bwMode="auto">
          <a:xfrm>
            <a:off x="0" y="228600"/>
            <a:ext cx="1981200" cy="6638925"/>
            <a:chOff x="2487613" y="285750"/>
            <a:chExt cx="2428875" cy="5654676"/>
          </a:xfrm>
        </p:grpSpPr>
        <p:sp>
          <p:nvSpPr>
            <p:cNvPr id="1046" name="Freeform 11"/>
            <p:cNvSpPr>
              <a:spLocks/>
            </p:cNvSpPr>
            <p:nvPr/>
          </p:nvSpPr>
          <p:spPr bwMode="auto">
            <a:xfrm>
              <a:off x="2487613" y="2284413"/>
              <a:ext cx="85725" cy="533400"/>
            </a:xfrm>
            <a:custGeom>
              <a:avLst/>
              <a:gdLst>
                <a:gd name="T0" fmla="*/ 2147483646 w 22"/>
                <a:gd name="T1" fmla="*/ 2147483646 h 136"/>
                <a:gd name="T2" fmla="*/ 2147483646 w 22"/>
                <a:gd name="T3" fmla="*/ 2147483646 h 136"/>
                <a:gd name="T4" fmla="*/ 0 w 22"/>
                <a:gd name="T5" fmla="*/ 0 h 136"/>
                <a:gd name="T6" fmla="*/ 0 w 22"/>
                <a:gd name="T7" fmla="*/ 2147483646 h 136"/>
                <a:gd name="T8" fmla="*/ 2147483646 w 22"/>
                <a:gd name="T9" fmla="*/ 2147483646 h 136"/>
                <a:gd name="T10" fmla="*/ 2147483646 w 22"/>
                <a:gd name="T11" fmla="*/ 2147483646 h 1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12"/>
            <p:cNvSpPr>
              <a:spLocks/>
            </p:cNvSpPr>
            <p:nvPr/>
          </p:nvSpPr>
          <p:spPr bwMode="auto">
            <a:xfrm>
              <a:off x="2597151" y="2779713"/>
              <a:ext cx="550863" cy="1978025"/>
            </a:xfrm>
            <a:custGeom>
              <a:avLst/>
              <a:gdLst>
                <a:gd name="T0" fmla="*/ 2147483646 w 140"/>
                <a:gd name="T1" fmla="*/ 2147483646 h 504"/>
                <a:gd name="T2" fmla="*/ 2147483646 w 140"/>
                <a:gd name="T3" fmla="*/ 2147483646 h 504"/>
                <a:gd name="T4" fmla="*/ 2147483646 w 140"/>
                <a:gd name="T5" fmla="*/ 2147483646 h 504"/>
                <a:gd name="T6" fmla="*/ 2147483646 w 140"/>
                <a:gd name="T7" fmla="*/ 2147483646 h 504"/>
                <a:gd name="T8" fmla="*/ 0 w 140"/>
                <a:gd name="T9" fmla="*/ 0 h 504"/>
                <a:gd name="T10" fmla="*/ 2147483646 w 140"/>
                <a:gd name="T11" fmla="*/ 2147483646 h 504"/>
                <a:gd name="T12" fmla="*/ 2147483646 w 140"/>
                <a:gd name="T13" fmla="*/ 2147483646 h 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13"/>
            <p:cNvSpPr>
              <a:spLocks/>
            </p:cNvSpPr>
            <p:nvPr/>
          </p:nvSpPr>
          <p:spPr bwMode="auto">
            <a:xfrm>
              <a:off x="3175001" y="4730750"/>
              <a:ext cx="519113" cy="1209675"/>
            </a:xfrm>
            <a:custGeom>
              <a:avLst/>
              <a:gdLst>
                <a:gd name="T0" fmla="*/ 2147483646 w 132"/>
                <a:gd name="T1" fmla="*/ 2147483646 h 308"/>
                <a:gd name="T2" fmla="*/ 0 w 132"/>
                <a:gd name="T3" fmla="*/ 0 h 308"/>
                <a:gd name="T4" fmla="*/ 0 w 132"/>
                <a:gd name="T5" fmla="*/ 2147483646 h 308"/>
                <a:gd name="T6" fmla="*/ 2147483646 w 132"/>
                <a:gd name="T7" fmla="*/ 2147483646 h 308"/>
                <a:gd name="T8" fmla="*/ 2147483646 w 132"/>
                <a:gd name="T9" fmla="*/ 2147483646 h 308"/>
                <a:gd name="T10" fmla="*/ 2147483646 w 132"/>
                <a:gd name="T11" fmla="*/ 2147483646 h 308"/>
                <a:gd name="T12" fmla="*/ 2147483646 w 132"/>
                <a:gd name="T13" fmla="*/ 2147483646 h 308"/>
                <a:gd name="T14" fmla="*/ 2147483646 w 132"/>
                <a:gd name="T15" fmla="*/ 2147483646 h 3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14"/>
            <p:cNvSpPr>
              <a:spLocks/>
            </p:cNvSpPr>
            <p:nvPr/>
          </p:nvSpPr>
          <p:spPr bwMode="auto">
            <a:xfrm>
              <a:off x="3305176" y="5630863"/>
              <a:ext cx="146050" cy="309563"/>
            </a:xfrm>
            <a:custGeom>
              <a:avLst/>
              <a:gdLst>
                <a:gd name="T0" fmla="*/ 2147483646 w 37"/>
                <a:gd name="T1" fmla="*/ 2147483646 h 79"/>
                <a:gd name="T2" fmla="*/ 2147483646 w 37"/>
                <a:gd name="T3" fmla="*/ 2147483646 h 79"/>
                <a:gd name="T4" fmla="*/ 0 w 37"/>
                <a:gd name="T5" fmla="*/ 0 h 79"/>
                <a:gd name="T6" fmla="*/ 2147483646 w 37"/>
                <a:gd name="T7" fmla="*/ 2147483646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15"/>
            <p:cNvSpPr>
              <a:spLocks/>
            </p:cNvSpPr>
            <p:nvPr/>
          </p:nvSpPr>
          <p:spPr bwMode="auto">
            <a:xfrm>
              <a:off x="2573338" y="2817813"/>
              <a:ext cx="700088" cy="2835275"/>
            </a:xfrm>
            <a:custGeom>
              <a:avLst/>
              <a:gdLst>
                <a:gd name="T0" fmla="*/ 2147483646 w 178"/>
                <a:gd name="T1" fmla="*/ 2147483646 h 722"/>
                <a:gd name="T2" fmla="*/ 2147483646 w 178"/>
                <a:gd name="T3" fmla="*/ 2147483646 h 722"/>
                <a:gd name="T4" fmla="*/ 2147483646 w 178"/>
                <a:gd name="T5" fmla="*/ 2147483646 h 722"/>
                <a:gd name="T6" fmla="*/ 2147483646 w 178"/>
                <a:gd name="T7" fmla="*/ 2147483646 h 722"/>
                <a:gd name="T8" fmla="*/ 0 w 178"/>
                <a:gd name="T9" fmla="*/ 0 h 722"/>
                <a:gd name="T10" fmla="*/ 2147483646 w 178"/>
                <a:gd name="T11" fmla="*/ 2147483646 h 722"/>
                <a:gd name="T12" fmla="*/ 2147483646 w 178"/>
                <a:gd name="T13" fmla="*/ 2147483646 h 722"/>
                <a:gd name="T14" fmla="*/ 2147483646 w 178"/>
                <a:gd name="T15" fmla="*/ 2147483646 h 722"/>
                <a:gd name="T16" fmla="*/ 2147483646 w 178"/>
                <a:gd name="T17" fmla="*/ 2147483646 h 722"/>
                <a:gd name="T18" fmla="*/ 2147483646 w 178"/>
                <a:gd name="T19" fmla="*/ 2147483646 h 722"/>
                <a:gd name="T20" fmla="*/ 2147483646 w 178"/>
                <a:gd name="T21" fmla="*/ 2147483646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16"/>
            <p:cNvSpPr>
              <a:spLocks/>
            </p:cNvSpPr>
            <p:nvPr/>
          </p:nvSpPr>
          <p:spPr bwMode="auto">
            <a:xfrm>
              <a:off x="2506663" y="285750"/>
              <a:ext cx="90488" cy="2493963"/>
            </a:xfrm>
            <a:custGeom>
              <a:avLst/>
              <a:gdLst>
                <a:gd name="T0" fmla="*/ 2147483646 w 23"/>
                <a:gd name="T1" fmla="*/ 2147483646 h 635"/>
                <a:gd name="T2" fmla="*/ 2147483646 w 23"/>
                <a:gd name="T3" fmla="*/ 2147483646 h 635"/>
                <a:gd name="T4" fmla="*/ 2147483646 w 23"/>
                <a:gd name="T5" fmla="*/ 2147483646 h 635"/>
                <a:gd name="T6" fmla="*/ 2147483646 w 23"/>
                <a:gd name="T7" fmla="*/ 2147483646 h 635"/>
                <a:gd name="T8" fmla="*/ 2147483646 w 23"/>
                <a:gd name="T9" fmla="*/ 2147483646 h 635"/>
                <a:gd name="T10" fmla="*/ 2147483646 w 23"/>
                <a:gd name="T11" fmla="*/ 2147483646 h 635"/>
                <a:gd name="T12" fmla="*/ 2147483646 w 23"/>
                <a:gd name="T13" fmla="*/ 0 h 635"/>
                <a:gd name="T14" fmla="*/ 2147483646 w 23"/>
                <a:gd name="T15" fmla="*/ 0 h 635"/>
                <a:gd name="T16" fmla="*/ 2147483646 w 23"/>
                <a:gd name="T17" fmla="*/ 2147483646 h 635"/>
                <a:gd name="T18" fmla="*/ 2147483646 w 23"/>
                <a:gd name="T19" fmla="*/ 2147483646 h 6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17"/>
            <p:cNvSpPr>
              <a:spLocks/>
            </p:cNvSpPr>
            <p:nvPr/>
          </p:nvSpPr>
          <p:spPr bwMode="auto">
            <a:xfrm>
              <a:off x="2554288" y="2598738"/>
              <a:ext cx="66675" cy="420688"/>
            </a:xfrm>
            <a:custGeom>
              <a:avLst/>
              <a:gdLst>
                <a:gd name="T0" fmla="*/ 0 w 17"/>
                <a:gd name="T1" fmla="*/ 0 h 107"/>
                <a:gd name="T2" fmla="*/ 2147483646 w 17"/>
                <a:gd name="T3" fmla="*/ 2147483646 h 107"/>
                <a:gd name="T4" fmla="*/ 2147483646 w 17"/>
                <a:gd name="T5" fmla="*/ 2147483646 h 107"/>
                <a:gd name="T6" fmla="*/ 2147483646 w 17"/>
                <a:gd name="T7" fmla="*/ 2147483646 h 107"/>
                <a:gd name="T8" fmla="*/ 2147483646 w 17"/>
                <a:gd name="T9" fmla="*/ 2147483646 h 107"/>
                <a:gd name="T10" fmla="*/ 0 w 17"/>
                <a:gd name="T11" fmla="*/ 0 h 1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18"/>
            <p:cNvSpPr>
              <a:spLocks/>
            </p:cNvSpPr>
            <p:nvPr/>
          </p:nvSpPr>
          <p:spPr bwMode="auto">
            <a:xfrm>
              <a:off x="3143251" y="4757738"/>
              <a:ext cx="161925" cy="873125"/>
            </a:xfrm>
            <a:custGeom>
              <a:avLst/>
              <a:gdLst>
                <a:gd name="T0" fmla="*/ 0 w 41"/>
                <a:gd name="T1" fmla="*/ 0 h 222"/>
                <a:gd name="T2" fmla="*/ 2147483646 w 41"/>
                <a:gd name="T3" fmla="*/ 2147483646 h 222"/>
                <a:gd name="T4" fmla="*/ 2147483646 w 41"/>
                <a:gd name="T5" fmla="*/ 2147483646 h 222"/>
                <a:gd name="T6" fmla="*/ 2147483646 w 41"/>
                <a:gd name="T7" fmla="*/ 2147483646 h 222"/>
                <a:gd name="T8" fmla="*/ 2147483646 w 41"/>
                <a:gd name="T9" fmla="*/ 2147483646 h 222"/>
                <a:gd name="T10" fmla="*/ 2147483646 w 41"/>
                <a:gd name="T11" fmla="*/ 2147483646 h 222"/>
                <a:gd name="T12" fmla="*/ 2147483646 w 41"/>
                <a:gd name="T13" fmla="*/ 2147483646 h 222"/>
                <a:gd name="T14" fmla="*/ 2147483646 w 41"/>
                <a:gd name="T15" fmla="*/ 2147483646 h 222"/>
                <a:gd name="T16" fmla="*/ 2147483646 w 41"/>
                <a:gd name="T17" fmla="*/ 2147483646 h 222"/>
                <a:gd name="T18" fmla="*/ 0 w 41"/>
                <a:gd name="T19" fmla="*/ 0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4" name="Freeform 19"/>
            <p:cNvSpPr>
              <a:spLocks/>
            </p:cNvSpPr>
            <p:nvPr/>
          </p:nvSpPr>
          <p:spPr bwMode="auto">
            <a:xfrm>
              <a:off x="3148013" y="1282700"/>
              <a:ext cx="1768475" cy="3448050"/>
            </a:xfrm>
            <a:custGeom>
              <a:avLst/>
              <a:gdLst>
                <a:gd name="T0" fmla="*/ 2147483646 w 450"/>
                <a:gd name="T1" fmla="*/ 2147483646 h 878"/>
                <a:gd name="T2" fmla="*/ 2147483646 w 450"/>
                <a:gd name="T3" fmla="*/ 2147483646 h 878"/>
                <a:gd name="T4" fmla="*/ 2147483646 w 450"/>
                <a:gd name="T5" fmla="*/ 2147483646 h 878"/>
                <a:gd name="T6" fmla="*/ 2147483646 w 450"/>
                <a:gd name="T7" fmla="*/ 2147483646 h 878"/>
                <a:gd name="T8" fmla="*/ 2147483646 w 450"/>
                <a:gd name="T9" fmla="*/ 2147483646 h 878"/>
                <a:gd name="T10" fmla="*/ 2147483646 w 450"/>
                <a:gd name="T11" fmla="*/ 2147483646 h 878"/>
                <a:gd name="T12" fmla="*/ 2147483646 w 450"/>
                <a:gd name="T13" fmla="*/ 2147483646 h 878"/>
                <a:gd name="T14" fmla="*/ 2147483646 w 450"/>
                <a:gd name="T15" fmla="*/ 0 h 878"/>
                <a:gd name="T16" fmla="*/ 2147483646 w 450"/>
                <a:gd name="T17" fmla="*/ 2147483646 h 878"/>
                <a:gd name="T18" fmla="*/ 2147483646 w 450"/>
                <a:gd name="T19" fmla="*/ 2147483646 h 878"/>
                <a:gd name="T20" fmla="*/ 2147483646 w 450"/>
                <a:gd name="T21" fmla="*/ 2147483646 h 878"/>
                <a:gd name="T22" fmla="*/ 2147483646 w 450"/>
                <a:gd name="T23" fmla="*/ 2147483646 h 878"/>
                <a:gd name="T24" fmla="*/ 2147483646 w 450"/>
                <a:gd name="T25" fmla="*/ 2147483646 h 878"/>
                <a:gd name="T26" fmla="*/ 0 w 450"/>
                <a:gd name="T27" fmla="*/ 2147483646 h 878"/>
                <a:gd name="T28" fmla="*/ 0 w 450"/>
                <a:gd name="T29" fmla="*/ 2147483646 h 878"/>
                <a:gd name="T30" fmla="*/ 2147483646 w 450"/>
                <a:gd name="T31" fmla="*/ 2147483646 h 878"/>
                <a:gd name="T32" fmla="*/ 2147483646 w 450"/>
                <a:gd name="T33" fmla="*/ 2147483646 h 8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5" name="Freeform 20"/>
            <p:cNvSpPr>
              <a:spLocks/>
            </p:cNvSpPr>
            <p:nvPr/>
          </p:nvSpPr>
          <p:spPr bwMode="auto">
            <a:xfrm>
              <a:off x="3273426" y="5653088"/>
              <a:ext cx="138113" cy="287338"/>
            </a:xfrm>
            <a:custGeom>
              <a:avLst/>
              <a:gdLst>
                <a:gd name="T0" fmla="*/ 0 w 35"/>
                <a:gd name="T1" fmla="*/ 0 h 73"/>
                <a:gd name="T2" fmla="*/ 2147483646 w 35"/>
                <a:gd name="T3" fmla="*/ 2147483646 h 73"/>
                <a:gd name="T4" fmla="*/ 2147483646 w 35"/>
                <a:gd name="T5" fmla="*/ 2147483646 h 73"/>
                <a:gd name="T6" fmla="*/ 0 w 35"/>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Freeform 21"/>
            <p:cNvSpPr>
              <a:spLocks/>
            </p:cNvSpPr>
            <p:nvPr/>
          </p:nvSpPr>
          <p:spPr bwMode="auto">
            <a:xfrm>
              <a:off x="3143251" y="4656138"/>
              <a:ext cx="31750" cy="188913"/>
            </a:xfrm>
            <a:custGeom>
              <a:avLst/>
              <a:gdLst>
                <a:gd name="T0" fmla="*/ 2147483646 w 8"/>
                <a:gd name="T1" fmla="*/ 2147483646 h 48"/>
                <a:gd name="T2" fmla="*/ 2147483646 w 8"/>
                <a:gd name="T3" fmla="*/ 2147483646 h 48"/>
                <a:gd name="T4" fmla="*/ 2147483646 w 8"/>
                <a:gd name="T5" fmla="*/ 2147483646 h 48"/>
                <a:gd name="T6" fmla="*/ 2147483646 w 8"/>
                <a:gd name="T7" fmla="*/ 0 h 48"/>
                <a:gd name="T8" fmla="*/ 0 w 8"/>
                <a:gd name="T9" fmla="*/ 2147483646 h 48"/>
                <a:gd name="T10" fmla="*/ 2147483646 w 8"/>
                <a:gd name="T11" fmla="*/ 2147483646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Freeform 22"/>
            <p:cNvSpPr>
              <a:spLocks/>
            </p:cNvSpPr>
            <p:nvPr/>
          </p:nvSpPr>
          <p:spPr bwMode="auto">
            <a:xfrm>
              <a:off x="3211513" y="5410200"/>
              <a:ext cx="203200" cy="530225"/>
            </a:xfrm>
            <a:custGeom>
              <a:avLst/>
              <a:gdLst>
                <a:gd name="T0" fmla="*/ 2147483646 w 52"/>
                <a:gd name="T1" fmla="*/ 2147483646 h 135"/>
                <a:gd name="T2" fmla="*/ 0 w 52"/>
                <a:gd name="T3" fmla="*/ 0 h 135"/>
                <a:gd name="T4" fmla="*/ 2147483646 w 52"/>
                <a:gd name="T5" fmla="*/ 2147483646 h 135"/>
                <a:gd name="T6" fmla="*/ 2147483646 w 52"/>
                <a:gd name="T7" fmla="*/ 2147483646 h 135"/>
                <a:gd name="T8" fmla="*/ 2147483646 w 52"/>
                <a:gd name="T9" fmla="*/ 2147483646 h 135"/>
                <a:gd name="T10" fmla="*/ 2147483646 w 52"/>
                <a:gd name="T11" fmla="*/ 2147483646 h 135"/>
                <a:gd name="T12" fmla="*/ 2147483646 w 52"/>
                <a:gd name="T13" fmla="*/ 2147483646 h 135"/>
                <a:gd name="T14" fmla="*/ 2147483646 w 52"/>
                <a:gd name="T15" fmla="*/ 2147483646 h 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7" name="Group 48"/>
          <p:cNvGrpSpPr>
            <a:grpSpLocks/>
          </p:cNvGrpSpPr>
          <p:nvPr/>
        </p:nvGrpSpPr>
        <p:grpSpPr bwMode="auto">
          <a:xfrm>
            <a:off x="20638" y="0"/>
            <a:ext cx="1952625" cy="6853238"/>
            <a:chOff x="6627813" y="195717"/>
            <a:chExt cx="1952625" cy="5678034"/>
          </a:xfrm>
        </p:grpSpPr>
        <p:sp>
          <p:nvSpPr>
            <p:cNvPr id="1034" name="Freeform 27"/>
            <p:cNvSpPr>
              <a:spLocks/>
            </p:cNvSpPr>
            <p:nvPr/>
          </p:nvSpPr>
          <p:spPr bwMode="auto">
            <a:xfrm>
              <a:off x="6627813" y="195717"/>
              <a:ext cx="409575" cy="3646488"/>
            </a:xfrm>
            <a:custGeom>
              <a:avLst/>
              <a:gdLst>
                <a:gd name="T0" fmla="*/ 2147483646 w 103"/>
                <a:gd name="T1" fmla="*/ 2147483646 h 920"/>
                <a:gd name="T2" fmla="*/ 2147483646 w 103"/>
                <a:gd name="T3" fmla="*/ 2147483646 h 920"/>
                <a:gd name="T4" fmla="*/ 2147483646 w 103"/>
                <a:gd name="T5" fmla="*/ 2147483646 h 920"/>
                <a:gd name="T6" fmla="*/ 2147483646 w 103"/>
                <a:gd name="T7" fmla="*/ 2147483646 h 920"/>
                <a:gd name="T8" fmla="*/ 2147483646 w 103"/>
                <a:gd name="T9" fmla="*/ 2147483646 h 920"/>
                <a:gd name="T10" fmla="*/ 2147483646 w 103"/>
                <a:gd name="T11" fmla="*/ 2147483646 h 920"/>
                <a:gd name="T12" fmla="*/ 2147483646 w 103"/>
                <a:gd name="T13" fmla="*/ 2147483646 h 920"/>
                <a:gd name="T14" fmla="*/ 2147483646 w 103"/>
                <a:gd name="T15" fmla="*/ 2147483646 h 920"/>
                <a:gd name="T16" fmla="*/ 2147483646 w 103"/>
                <a:gd name="T17" fmla="*/ 2147483646 h 920"/>
                <a:gd name="T18" fmla="*/ 2147483646 w 103"/>
                <a:gd name="T19" fmla="*/ 2147483646 h 920"/>
                <a:gd name="T20" fmla="*/ 2147483646 w 103"/>
                <a:gd name="T21" fmla="*/ 2147483646 h 920"/>
                <a:gd name="T22" fmla="*/ 2147483646 w 103"/>
                <a:gd name="T23" fmla="*/ 0 h 920"/>
                <a:gd name="T24" fmla="*/ 0 w 103"/>
                <a:gd name="T25" fmla="*/ 0 h 920"/>
                <a:gd name="T26" fmla="*/ 2147483646 w 103"/>
                <a:gd name="T27" fmla="*/ 2147483646 h 920"/>
                <a:gd name="T28" fmla="*/ 2147483646 w 103"/>
                <a:gd name="T29" fmla="*/ 2147483646 h 9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28"/>
            <p:cNvSpPr>
              <a:spLocks/>
            </p:cNvSpPr>
            <p:nvPr/>
          </p:nvSpPr>
          <p:spPr bwMode="auto">
            <a:xfrm>
              <a:off x="7061201" y="3771900"/>
              <a:ext cx="350838" cy="1309688"/>
            </a:xfrm>
            <a:custGeom>
              <a:avLst/>
              <a:gdLst>
                <a:gd name="T0" fmla="*/ 2147483646 w 88"/>
                <a:gd name="T1" fmla="*/ 2147483646 h 330"/>
                <a:gd name="T2" fmla="*/ 2147483646 w 88"/>
                <a:gd name="T3" fmla="*/ 2147483646 h 330"/>
                <a:gd name="T4" fmla="*/ 2147483646 w 88"/>
                <a:gd name="T5" fmla="*/ 2147483646 h 330"/>
                <a:gd name="T6" fmla="*/ 2147483646 w 88"/>
                <a:gd name="T7" fmla="*/ 2147483646 h 330"/>
                <a:gd name="T8" fmla="*/ 2147483646 w 88"/>
                <a:gd name="T9" fmla="*/ 2147483646 h 330"/>
                <a:gd name="T10" fmla="*/ 0 w 88"/>
                <a:gd name="T11" fmla="*/ 0 h 330"/>
                <a:gd name="T12" fmla="*/ 2147483646 w 88"/>
                <a:gd name="T13" fmla="*/ 2147483646 h 330"/>
                <a:gd name="T14" fmla="*/ 2147483646 w 88"/>
                <a:gd name="T15" fmla="*/ 2147483646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Freeform 29"/>
            <p:cNvSpPr>
              <a:spLocks/>
            </p:cNvSpPr>
            <p:nvPr/>
          </p:nvSpPr>
          <p:spPr bwMode="auto">
            <a:xfrm>
              <a:off x="7439026" y="5053013"/>
              <a:ext cx="357188" cy="820738"/>
            </a:xfrm>
            <a:custGeom>
              <a:avLst/>
              <a:gdLst>
                <a:gd name="T0" fmla="*/ 2147483646 w 90"/>
                <a:gd name="T1" fmla="*/ 2147483646 h 207"/>
                <a:gd name="T2" fmla="*/ 0 w 90"/>
                <a:gd name="T3" fmla="*/ 0 h 207"/>
                <a:gd name="T4" fmla="*/ 2147483646 w 90"/>
                <a:gd name="T5" fmla="*/ 2147483646 h 207"/>
                <a:gd name="T6" fmla="*/ 2147483646 w 90"/>
                <a:gd name="T7" fmla="*/ 2147483646 h 207"/>
                <a:gd name="T8" fmla="*/ 2147483646 w 90"/>
                <a:gd name="T9" fmla="*/ 2147483646 h 207"/>
                <a:gd name="T10" fmla="*/ 2147483646 w 90"/>
                <a:gd name="T11" fmla="*/ 2147483646 h 207"/>
                <a:gd name="T12" fmla="*/ 2147483646 w 90"/>
                <a:gd name="T13" fmla="*/ 2147483646 h 207"/>
                <a:gd name="T14" fmla="*/ 2147483646 w 90"/>
                <a:gd name="T15" fmla="*/ 2147483646 h 2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7" name="Freeform 30"/>
            <p:cNvSpPr>
              <a:spLocks/>
            </p:cNvSpPr>
            <p:nvPr/>
          </p:nvSpPr>
          <p:spPr bwMode="auto">
            <a:xfrm>
              <a:off x="7037388" y="3811588"/>
              <a:ext cx="457200" cy="1852613"/>
            </a:xfrm>
            <a:custGeom>
              <a:avLst/>
              <a:gdLst>
                <a:gd name="T0" fmla="*/ 2147483646 w 115"/>
                <a:gd name="T1" fmla="*/ 2147483646 h 467"/>
                <a:gd name="T2" fmla="*/ 2147483646 w 115"/>
                <a:gd name="T3" fmla="*/ 2147483646 h 467"/>
                <a:gd name="T4" fmla="*/ 2147483646 w 115"/>
                <a:gd name="T5" fmla="*/ 2147483646 h 467"/>
                <a:gd name="T6" fmla="*/ 2147483646 w 115"/>
                <a:gd name="T7" fmla="*/ 2147483646 h 467"/>
                <a:gd name="T8" fmla="*/ 0 w 115"/>
                <a:gd name="T9" fmla="*/ 0 h 467"/>
                <a:gd name="T10" fmla="*/ 2147483646 w 115"/>
                <a:gd name="T11" fmla="*/ 2147483646 h 467"/>
                <a:gd name="T12" fmla="*/ 2147483646 w 115"/>
                <a:gd name="T13" fmla="*/ 2147483646 h 467"/>
                <a:gd name="T14" fmla="*/ 2147483646 w 115"/>
                <a:gd name="T15" fmla="*/ 2147483646 h 467"/>
                <a:gd name="T16" fmla="*/ 2147483646 w 115"/>
                <a:gd name="T17" fmla="*/ 2147483646 h 467"/>
                <a:gd name="T18" fmla="*/ 2147483646 w 115"/>
                <a:gd name="T19" fmla="*/ 2147483646 h 467"/>
                <a:gd name="T20" fmla="*/ 2147483646 w 115"/>
                <a:gd name="T21" fmla="*/ 2147483646 h 4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31"/>
            <p:cNvSpPr>
              <a:spLocks/>
            </p:cNvSpPr>
            <p:nvPr/>
          </p:nvSpPr>
          <p:spPr bwMode="auto">
            <a:xfrm>
              <a:off x="6992938" y="1263650"/>
              <a:ext cx="144463" cy="2508250"/>
            </a:xfrm>
            <a:custGeom>
              <a:avLst/>
              <a:gdLst>
                <a:gd name="T0" fmla="*/ 2147483646 w 36"/>
                <a:gd name="T1" fmla="*/ 2147483646 h 633"/>
                <a:gd name="T2" fmla="*/ 2147483646 w 36"/>
                <a:gd name="T3" fmla="*/ 2147483646 h 633"/>
                <a:gd name="T4" fmla="*/ 2147483646 w 36"/>
                <a:gd name="T5" fmla="*/ 2147483646 h 633"/>
                <a:gd name="T6" fmla="*/ 2147483646 w 36"/>
                <a:gd name="T7" fmla="*/ 2147483646 h 633"/>
                <a:gd name="T8" fmla="*/ 2147483646 w 36"/>
                <a:gd name="T9" fmla="*/ 2147483646 h 633"/>
                <a:gd name="T10" fmla="*/ 2147483646 w 36"/>
                <a:gd name="T11" fmla="*/ 0 h 633"/>
                <a:gd name="T12" fmla="*/ 2147483646 w 36"/>
                <a:gd name="T13" fmla="*/ 0 h 633"/>
                <a:gd name="T14" fmla="*/ 2147483646 w 36"/>
                <a:gd name="T15" fmla="*/ 2147483646 h 633"/>
                <a:gd name="T16" fmla="*/ 2147483646 w 36"/>
                <a:gd name="T17" fmla="*/ 2147483646 h 633"/>
                <a:gd name="T18" fmla="*/ 2147483646 w 36"/>
                <a:gd name="T19" fmla="*/ 2147483646 h 633"/>
                <a:gd name="T20" fmla="*/ 2147483646 w 36"/>
                <a:gd name="T21" fmla="*/ 2147483646 h 633"/>
                <a:gd name="T22" fmla="*/ 2147483646 w 36"/>
                <a:gd name="T23" fmla="*/ 2147483646 h 633"/>
                <a:gd name="T24" fmla="*/ 2147483646 w 36"/>
                <a:gd name="T25" fmla="*/ 2147483646 h 6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32"/>
            <p:cNvSpPr>
              <a:spLocks/>
            </p:cNvSpPr>
            <p:nvPr/>
          </p:nvSpPr>
          <p:spPr bwMode="auto">
            <a:xfrm>
              <a:off x="7526338" y="5640388"/>
              <a:ext cx="111125" cy="233363"/>
            </a:xfrm>
            <a:custGeom>
              <a:avLst/>
              <a:gdLst>
                <a:gd name="T0" fmla="*/ 2147483646 w 28"/>
                <a:gd name="T1" fmla="*/ 2147483646 h 59"/>
                <a:gd name="T2" fmla="*/ 2147483646 w 28"/>
                <a:gd name="T3" fmla="*/ 2147483646 h 59"/>
                <a:gd name="T4" fmla="*/ 0 w 28"/>
                <a:gd name="T5" fmla="*/ 0 h 59"/>
                <a:gd name="T6" fmla="*/ 2147483646 w 28"/>
                <a:gd name="T7" fmla="*/ 2147483646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33"/>
            <p:cNvSpPr>
              <a:spLocks/>
            </p:cNvSpPr>
            <p:nvPr/>
          </p:nvSpPr>
          <p:spPr bwMode="auto">
            <a:xfrm>
              <a:off x="7021513" y="3598863"/>
              <a:ext cx="68263" cy="423863"/>
            </a:xfrm>
            <a:custGeom>
              <a:avLst/>
              <a:gdLst>
                <a:gd name="T0" fmla="*/ 2147483646 w 17"/>
                <a:gd name="T1" fmla="*/ 2147483646 h 107"/>
                <a:gd name="T2" fmla="*/ 2147483646 w 17"/>
                <a:gd name="T3" fmla="*/ 2147483646 h 107"/>
                <a:gd name="T4" fmla="*/ 2147483646 w 17"/>
                <a:gd name="T5" fmla="*/ 2147483646 h 107"/>
                <a:gd name="T6" fmla="*/ 2147483646 w 17"/>
                <a:gd name="T7" fmla="*/ 2147483646 h 107"/>
                <a:gd name="T8" fmla="*/ 0 w 17"/>
                <a:gd name="T9" fmla="*/ 0 h 107"/>
                <a:gd name="T10" fmla="*/ 0 w 17"/>
                <a:gd name="T11" fmla="*/ 2147483646 h 107"/>
                <a:gd name="T12" fmla="*/ 2147483646 w 17"/>
                <a:gd name="T13" fmla="*/ 2147483646 h 1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34"/>
            <p:cNvSpPr>
              <a:spLocks/>
            </p:cNvSpPr>
            <p:nvPr/>
          </p:nvSpPr>
          <p:spPr bwMode="auto">
            <a:xfrm>
              <a:off x="7412038" y="2801938"/>
              <a:ext cx="1168400" cy="2251075"/>
            </a:xfrm>
            <a:custGeom>
              <a:avLst/>
              <a:gdLst>
                <a:gd name="T0" fmla="*/ 2147483646 w 294"/>
                <a:gd name="T1" fmla="*/ 2147483646 h 568"/>
                <a:gd name="T2" fmla="*/ 2147483646 w 294"/>
                <a:gd name="T3" fmla="*/ 2147483646 h 568"/>
                <a:gd name="T4" fmla="*/ 2147483646 w 294"/>
                <a:gd name="T5" fmla="*/ 2147483646 h 568"/>
                <a:gd name="T6" fmla="*/ 2147483646 w 294"/>
                <a:gd name="T7" fmla="*/ 2147483646 h 568"/>
                <a:gd name="T8" fmla="*/ 2147483646 w 294"/>
                <a:gd name="T9" fmla="*/ 2147483646 h 568"/>
                <a:gd name="T10" fmla="*/ 2147483646 w 294"/>
                <a:gd name="T11" fmla="*/ 2147483646 h 568"/>
                <a:gd name="T12" fmla="*/ 2147483646 w 294"/>
                <a:gd name="T13" fmla="*/ 0 h 568"/>
                <a:gd name="T14" fmla="*/ 2147483646 w 294"/>
                <a:gd name="T15" fmla="*/ 0 h 568"/>
                <a:gd name="T16" fmla="*/ 2147483646 w 294"/>
                <a:gd name="T17" fmla="*/ 2147483646 h 568"/>
                <a:gd name="T18" fmla="*/ 2147483646 w 294"/>
                <a:gd name="T19" fmla="*/ 2147483646 h 568"/>
                <a:gd name="T20" fmla="*/ 2147483646 w 294"/>
                <a:gd name="T21" fmla="*/ 2147483646 h 568"/>
                <a:gd name="T22" fmla="*/ 2147483646 w 294"/>
                <a:gd name="T23" fmla="*/ 2147483646 h 568"/>
                <a:gd name="T24" fmla="*/ 2147483646 w 294"/>
                <a:gd name="T25" fmla="*/ 2147483646 h 568"/>
                <a:gd name="T26" fmla="*/ 0 w 294"/>
                <a:gd name="T27" fmla="*/ 2147483646 h 568"/>
                <a:gd name="T28" fmla="*/ 2147483646 w 294"/>
                <a:gd name="T29" fmla="*/ 2147483646 h 568"/>
                <a:gd name="T30" fmla="*/ 2147483646 w 294"/>
                <a:gd name="T31" fmla="*/ 2147483646 h 56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35"/>
            <p:cNvSpPr>
              <a:spLocks/>
            </p:cNvSpPr>
            <p:nvPr/>
          </p:nvSpPr>
          <p:spPr bwMode="auto">
            <a:xfrm>
              <a:off x="7494588" y="5664200"/>
              <a:ext cx="100013" cy="209550"/>
            </a:xfrm>
            <a:custGeom>
              <a:avLst/>
              <a:gdLst>
                <a:gd name="T0" fmla="*/ 0 w 25"/>
                <a:gd name="T1" fmla="*/ 0 h 53"/>
                <a:gd name="T2" fmla="*/ 2147483646 w 25"/>
                <a:gd name="T3" fmla="*/ 2147483646 h 53"/>
                <a:gd name="T4" fmla="*/ 2147483646 w 25"/>
                <a:gd name="T5" fmla="*/ 2147483646 h 53"/>
                <a:gd name="T6" fmla="*/ 0 w 25"/>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36"/>
            <p:cNvSpPr>
              <a:spLocks/>
            </p:cNvSpPr>
            <p:nvPr/>
          </p:nvSpPr>
          <p:spPr bwMode="auto">
            <a:xfrm>
              <a:off x="7412038" y="5081588"/>
              <a:ext cx="114300" cy="558800"/>
            </a:xfrm>
            <a:custGeom>
              <a:avLst/>
              <a:gdLst>
                <a:gd name="T0" fmla="*/ 0 w 29"/>
                <a:gd name="T1" fmla="*/ 0 h 141"/>
                <a:gd name="T2" fmla="*/ 2147483646 w 29"/>
                <a:gd name="T3" fmla="*/ 2147483646 h 141"/>
                <a:gd name="T4" fmla="*/ 2147483646 w 29"/>
                <a:gd name="T5" fmla="*/ 2147483646 h 141"/>
                <a:gd name="T6" fmla="*/ 2147483646 w 29"/>
                <a:gd name="T7" fmla="*/ 2147483646 h 141"/>
                <a:gd name="T8" fmla="*/ 2147483646 w 29"/>
                <a:gd name="T9" fmla="*/ 2147483646 h 141"/>
                <a:gd name="T10" fmla="*/ 2147483646 w 29"/>
                <a:gd name="T11" fmla="*/ 2147483646 h 141"/>
                <a:gd name="T12" fmla="*/ 2147483646 w 29"/>
                <a:gd name="T13" fmla="*/ 2147483646 h 141"/>
                <a:gd name="T14" fmla="*/ 0 w 29"/>
                <a:gd name="T15" fmla="*/ 0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37"/>
            <p:cNvSpPr>
              <a:spLocks/>
            </p:cNvSpPr>
            <p:nvPr/>
          </p:nvSpPr>
          <p:spPr bwMode="auto">
            <a:xfrm>
              <a:off x="7412038" y="4978400"/>
              <a:ext cx="31750" cy="188913"/>
            </a:xfrm>
            <a:custGeom>
              <a:avLst/>
              <a:gdLst>
                <a:gd name="T0" fmla="*/ 0 w 8"/>
                <a:gd name="T1" fmla="*/ 2147483646 h 48"/>
                <a:gd name="T2" fmla="*/ 2147483646 w 8"/>
                <a:gd name="T3" fmla="*/ 2147483646 h 48"/>
                <a:gd name="T4" fmla="*/ 2147483646 w 8"/>
                <a:gd name="T5" fmla="*/ 2147483646 h 48"/>
                <a:gd name="T6" fmla="*/ 2147483646 w 8"/>
                <a:gd name="T7" fmla="*/ 2147483646 h 48"/>
                <a:gd name="T8" fmla="*/ 0 w 8"/>
                <a:gd name="T9" fmla="*/ 0 h 48"/>
                <a:gd name="T10" fmla="*/ 0 w 8"/>
                <a:gd name="T11" fmla="*/ 2147483646 h 48"/>
                <a:gd name="T12" fmla="*/ 0 w 8"/>
                <a:gd name="T13" fmla="*/ 2147483646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38"/>
            <p:cNvSpPr>
              <a:spLocks/>
            </p:cNvSpPr>
            <p:nvPr/>
          </p:nvSpPr>
          <p:spPr bwMode="auto">
            <a:xfrm>
              <a:off x="7439026" y="5434013"/>
              <a:ext cx="174625" cy="439738"/>
            </a:xfrm>
            <a:custGeom>
              <a:avLst/>
              <a:gdLst>
                <a:gd name="T0" fmla="*/ 2147483646 w 44"/>
                <a:gd name="T1" fmla="*/ 2147483646 h 111"/>
                <a:gd name="T2" fmla="*/ 0 w 44"/>
                <a:gd name="T3" fmla="*/ 0 h 111"/>
                <a:gd name="T4" fmla="*/ 2147483646 w 44"/>
                <a:gd name="T5" fmla="*/ 2147483646 h 111"/>
                <a:gd name="T6" fmla="*/ 2147483646 w 44"/>
                <a:gd name="T7" fmla="*/ 2147483646 h 111"/>
                <a:gd name="T8" fmla="*/ 2147483646 w 44"/>
                <a:gd name="T9" fmla="*/ 2147483646 h 111"/>
                <a:gd name="T10" fmla="*/ 2147483646 w 44"/>
                <a:gd name="T11" fmla="*/ 2147483646 h 111"/>
                <a:gd name="T12" fmla="*/ 2147483646 w 44"/>
                <a:gd name="T13" fmla="*/ 2147483646 h 111"/>
                <a:gd name="T14" fmla="*/ 2147483646 w 44"/>
                <a:gd name="T15" fmla="*/ 2147483646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2" name="Rectangle 61"/>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9" name="Title Placeholder 1"/>
          <p:cNvSpPr>
            <a:spLocks noGrp="1"/>
          </p:cNvSpPr>
          <p:nvPr>
            <p:ph type="title"/>
          </p:nvPr>
        </p:nvSpPr>
        <p:spPr bwMode="auto">
          <a:xfrm>
            <a:off x="1944688" y="623888"/>
            <a:ext cx="6589712"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30" name="Text Placeholder 2"/>
          <p:cNvSpPr>
            <a:spLocks noGrp="1"/>
          </p:cNvSpPr>
          <p:nvPr>
            <p:ph type="body" idx="1"/>
          </p:nvPr>
        </p:nvSpPr>
        <p:spPr bwMode="auto">
          <a:xfrm>
            <a:off x="1943100" y="2133600"/>
            <a:ext cx="6591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7772400" y="6135688"/>
            <a:ext cx="766763" cy="36988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ea typeface="宋体" panose="02010600030101010101" pitchFamily="2" charset="-122"/>
              </a:defRPr>
            </a:lvl1pPr>
          </a:lstStyle>
          <a:p>
            <a:pPr>
              <a:defRPr/>
            </a:pPr>
            <a:fld id="{A4645E3F-4C10-4377-A805-B57C47D3AC76}" type="datetimeFigureOut">
              <a:rPr lang="en-US" altLang="zh-CN"/>
              <a:pPr>
                <a:defRPr/>
              </a:pPr>
              <a:t>2020-12-29</a:t>
            </a:fld>
            <a:endParaRPr lang="en-US" altLang="zh-CN"/>
          </a:p>
        </p:txBody>
      </p:sp>
      <p:sp>
        <p:nvSpPr>
          <p:cNvPr id="5" name="Footer Placeholder 4"/>
          <p:cNvSpPr>
            <a:spLocks noGrp="1"/>
          </p:cNvSpPr>
          <p:nvPr>
            <p:ph type="ftr" sz="quarter" idx="3"/>
          </p:nvPr>
        </p:nvSpPr>
        <p:spPr>
          <a:xfrm>
            <a:off x="1943100" y="6135688"/>
            <a:ext cx="5716588"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ea typeface="宋体" panose="02010600030101010101" pitchFamily="2" charset="-122"/>
              </a:defRPr>
            </a:lvl1pPr>
          </a:lstStyle>
          <a:p>
            <a:pPr>
              <a:defRPr/>
            </a:pPr>
            <a:endParaRPr lang="en-US" altLang="zh-CN"/>
          </a:p>
        </p:txBody>
      </p:sp>
      <p:sp>
        <p:nvSpPr>
          <p:cNvPr id="6"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2000">
                <a:solidFill>
                  <a:srgbClr val="FEFFFF"/>
                </a:solidFill>
                <a:ea typeface="宋体" panose="02010600030101010101" pitchFamily="2" charset="-122"/>
              </a:defRPr>
            </a:lvl1pPr>
          </a:lstStyle>
          <a:p>
            <a:pPr>
              <a:defRPr/>
            </a:pPr>
            <a:fld id="{7ED55137-7E16-4F97-8D78-30A1F911310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Lst>
  <p:txStyles>
    <p:title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grpSp>
        <p:nvGrpSpPr>
          <p:cNvPr id="1026" name="Group 35"/>
          <p:cNvGrpSpPr>
            <a:grpSpLocks/>
          </p:cNvGrpSpPr>
          <p:nvPr/>
        </p:nvGrpSpPr>
        <p:grpSpPr bwMode="auto">
          <a:xfrm>
            <a:off x="0" y="228600"/>
            <a:ext cx="1981200" cy="6638925"/>
            <a:chOff x="2487613" y="285750"/>
            <a:chExt cx="2428875" cy="5654676"/>
          </a:xfrm>
        </p:grpSpPr>
        <p:sp>
          <p:nvSpPr>
            <p:cNvPr id="1046" name="Freeform 11"/>
            <p:cNvSpPr>
              <a:spLocks/>
            </p:cNvSpPr>
            <p:nvPr/>
          </p:nvSpPr>
          <p:spPr bwMode="auto">
            <a:xfrm>
              <a:off x="2487613" y="2284413"/>
              <a:ext cx="85725" cy="533400"/>
            </a:xfrm>
            <a:custGeom>
              <a:avLst/>
              <a:gdLst>
                <a:gd name="T0" fmla="*/ 2147483646 w 22"/>
                <a:gd name="T1" fmla="*/ 2147483646 h 136"/>
                <a:gd name="T2" fmla="*/ 2147483646 w 22"/>
                <a:gd name="T3" fmla="*/ 2147483646 h 136"/>
                <a:gd name="T4" fmla="*/ 0 w 22"/>
                <a:gd name="T5" fmla="*/ 0 h 136"/>
                <a:gd name="T6" fmla="*/ 0 w 22"/>
                <a:gd name="T7" fmla="*/ 2147483646 h 136"/>
                <a:gd name="T8" fmla="*/ 2147483646 w 22"/>
                <a:gd name="T9" fmla="*/ 2147483646 h 136"/>
                <a:gd name="T10" fmla="*/ 2147483646 w 22"/>
                <a:gd name="T11" fmla="*/ 2147483646 h 1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12"/>
            <p:cNvSpPr>
              <a:spLocks/>
            </p:cNvSpPr>
            <p:nvPr/>
          </p:nvSpPr>
          <p:spPr bwMode="auto">
            <a:xfrm>
              <a:off x="2597151" y="2779713"/>
              <a:ext cx="550863" cy="1978025"/>
            </a:xfrm>
            <a:custGeom>
              <a:avLst/>
              <a:gdLst>
                <a:gd name="T0" fmla="*/ 2147483646 w 140"/>
                <a:gd name="T1" fmla="*/ 2147483646 h 504"/>
                <a:gd name="T2" fmla="*/ 2147483646 w 140"/>
                <a:gd name="T3" fmla="*/ 2147483646 h 504"/>
                <a:gd name="T4" fmla="*/ 2147483646 w 140"/>
                <a:gd name="T5" fmla="*/ 2147483646 h 504"/>
                <a:gd name="T6" fmla="*/ 2147483646 w 140"/>
                <a:gd name="T7" fmla="*/ 2147483646 h 504"/>
                <a:gd name="T8" fmla="*/ 0 w 140"/>
                <a:gd name="T9" fmla="*/ 0 h 504"/>
                <a:gd name="T10" fmla="*/ 2147483646 w 140"/>
                <a:gd name="T11" fmla="*/ 2147483646 h 504"/>
                <a:gd name="T12" fmla="*/ 2147483646 w 140"/>
                <a:gd name="T13" fmla="*/ 2147483646 h 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13"/>
            <p:cNvSpPr>
              <a:spLocks/>
            </p:cNvSpPr>
            <p:nvPr/>
          </p:nvSpPr>
          <p:spPr bwMode="auto">
            <a:xfrm>
              <a:off x="3175001" y="4730750"/>
              <a:ext cx="519113" cy="1209675"/>
            </a:xfrm>
            <a:custGeom>
              <a:avLst/>
              <a:gdLst>
                <a:gd name="T0" fmla="*/ 2147483646 w 132"/>
                <a:gd name="T1" fmla="*/ 2147483646 h 308"/>
                <a:gd name="T2" fmla="*/ 0 w 132"/>
                <a:gd name="T3" fmla="*/ 0 h 308"/>
                <a:gd name="T4" fmla="*/ 0 w 132"/>
                <a:gd name="T5" fmla="*/ 2147483646 h 308"/>
                <a:gd name="T6" fmla="*/ 2147483646 w 132"/>
                <a:gd name="T7" fmla="*/ 2147483646 h 308"/>
                <a:gd name="T8" fmla="*/ 2147483646 w 132"/>
                <a:gd name="T9" fmla="*/ 2147483646 h 308"/>
                <a:gd name="T10" fmla="*/ 2147483646 w 132"/>
                <a:gd name="T11" fmla="*/ 2147483646 h 308"/>
                <a:gd name="T12" fmla="*/ 2147483646 w 132"/>
                <a:gd name="T13" fmla="*/ 2147483646 h 308"/>
                <a:gd name="T14" fmla="*/ 2147483646 w 132"/>
                <a:gd name="T15" fmla="*/ 2147483646 h 3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14"/>
            <p:cNvSpPr>
              <a:spLocks/>
            </p:cNvSpPr>
            <p:nvPr/>
          </p:nvSpPr>
          <p:spPr bwMode="auto">
            <a:xfrm>
              <a:off x="3305176" y="5630863"/>
              <a:ext cx="146050" cy="309563"/>
            </a:xfrm>
            <a:custGeom>
              <a:avLst/>
              <a:gdLst>
                <a:gd name="T0" fmla="*/ 2147483646 w 37"/>
                <a:gd name="T1" fmla="*/ 2147483646 h 79"/>
                <a:gd name="T2" fmla="*/ 2147483646 w 37"/>
                <a:gd name="T3" fmla="*/ 2147483646 h 79"/>
                <a:gd name="T4" fmla="*/ 0 w 37"/>
                <a:gd name="T5" fmla="*/ 0 h 79"/>
                <a:gd name="T6" fmla="*/ 2147483646 w 37"/>
                <a:gd name="T7" fmla="*/ 2147483646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15"/>
            <p:cNvSpPr>
              <a:spLocks/>
            </p:cNvSpPr>
            <p:nvPr/>
          </p:nvSpPr>
          <p:spPr bwMode="auto">
            <a:xfrm>
              <a:off x="2573338" y="2817813"/>
              <a:ext cx="700088" cy="2835275"/>
            </a:xfrm>
            <a:custGeom>
              <a:avLst/>
              <a:gdLst>
                <a:gd name="T0" fmla="*/ 2147483646 w 178"/>
                <a:gd name="T1" fmla="*/ 2147483646 h 722"/>
                <a:gd name="T2" fmla="*/ 2147483646 w 178"/>
                <a:gd name="T3" fmla="*/ 2147483646 h 722"/>
                <a:gd name="T4" fmla="*/ 2147483646 w 178"/>
                <a:gd name="T5" fmla="*/ 2147483646 h 722"/>
                <a:gd name="T6" fmla="*/ 2147483646 w 178"/>
                <a:gd name="T7" fmla="*/ 2147483646 h 722"/>
                <a:gd name="T8" fmla="*/ 0 w 178"/>
                <a:gd name="T9" fmla="*/ 0 h 722"/>
                <a:gd name="T10" fmla="*/ 2147483646 w 178"/>
                <a:gd name="T11" fmla="*/ 2147483646 h 722"/>
                <a:gd name="T12" fmla="*/ 2147483646 w 178"/>
                <a:gd name="T13" fmla="*/ 2147483646 h 722"/>
                <a:gd name="T14" fmla="*/ 2147483646 w 178"/>
                <a:gd name="T15" fmla="*/ 2147483646 h 722"/>
                <a:gd name="T16" fmla="*/ 2147483646 w 178"/>
                <a:gd name="T17" fmla="*/ 2147483646 h 722"/>
                <a:gd name="T18" fmla="*/ 2147483646 w 178"/>
                <a:gd name="T19" fmla="*/ 2147483646 h 722"/>
                <a:gd name="T20" fmla="*/ 2147483646 w 178"/>
                <a:gd name="T21" fmla="*/ 2147483646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16"/>
            <p:cNvSpPr>
              <a:spLocks/>
            </p:cNvSpPr>
            <p:nvPr/>
          </p:nvSpPr>
          <p:spPr bwMode="auto">
            <a:xfrm>
              <a:off x="2506663" y="285750"/>
              <a:ext cx="90488" cy="2493963"/>
            </a:xfrm>
            <a:custGeom>
              <a:avLst/>
              <a:gdLst>
                <a:gd name="T0" fmla="*/ 2147483646 w 23"/>
                <a:gd name="T1" fmla="*/ 2147483646 h 635"/>
                <a:gd name="T2" fmla="*/ 2147483646 w 23"/>
                <a:gd name="T3" fmla="*/ 2147483646 h 635"/>
                <a:gd name="T4" fmla="*/ 2147483646 w 23"/>
                <a:gd name="T5" fmla="*/ 2147483646 h 635"/>
                <a:gd name="T6" fmla="*/ 2147483646 w 23"/>
                <a:gd name="T7" fmla="*/ 2147483646 h 635"/>
                <a:gd name="T8" fmla="*/ 2147483646 w 23"/>
                <a:gd name="T9" fmla="*/ 2147483646 h 635"/>
                <a:gd name="T10" fmla="*/ 2147483646 w 23"/>
                <a:gd name="T11" fmla="*/ 2147483646 h 635"/>
                <a:gd name="T12" fmla="*/ 2147483646 w 23"/>
                <a:gd name="T13" fmla="*/ 0 h 635"/>
                <a:gd name="T14" fmla="*/ 2147483646 w 23"/>
                <a:gd name="T15" fmla="*/ 0 h 635"/>
                <a:gd name="T16" fmla="*/ 2147483646 w 23"/>
                <a:gd name="T17" fmla="*/ 2147483646 h 635"/>
                <a:gd name="T18" fmla="*/ 2147483646 w 23"/>
                <a:gd name="T19" fmla="*/ 2147483646 h 6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17"/>
            <p:cNvSpPr>
              <a:spLocks/>
            </p:cNvSpPr>
            <p:nvPr/>
          </p:nvSpPr>
          <p:spPr bwMode="auto">
            <a:xfrm>
              <a:off x="2554288" y="2598738"/>
              <a:ext cx="66675" cy="420688"/>
            </a:xfrm>
            <a:custGeom>
              <a:avLst/>
              <a:gdLst>
                <a:gd name="T0" fmla="*/ 0 w 17"/>
                <a:gd name="T1" fmla="*/ 0 h 107"/>
                <a:gd name="T2" fmla="*/ 2147483646 w 17"/>
                <a:gd name="T3" fmla="*/ 2147483646 h 107"/>
                <a:gd name="T4" fmla="*/ 2147483646 w 17"/>
                <a:gd name="T5" fmla="*/ 2147483646 h 107"/>
                <a:gd name="T6" fmla="*/ 2147483646 w 17"/>
                <a:gd name="T7" fmla="*/ 2147483646 h 107"/>
                <a:gd name="T8" fmla="*/ 2147483646 w 17"/>
                <a:gd name="T9" fmla="*/ 2147483646 h 107"/>
                <a:gd name="T10" fmla="*/ 0 w 17"/>
                <a:gd name="T11" fmla="*/ 0 h 1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18"/>
            <p:cNvSpPr>
              <a:spLocks/>
            </p:cNvSpPr>
            <p:nvPr/>
          </p:nvSpPr>
          <p:spPr bwMode="auto">
            <a:xfrm>
              <a:off x="3143251" y="4757738"/>
              <a:ext cx="161925" cy="873125"/>
            </a:xfrm>
            <a:custGeom>
              <a:avLst/>
              <a:gdLst>
                <a:gd name="T0" fmla="*/ 0 w 41"/>
                <a:gd name="T1" fmla="*/ 0 h 222"/>
                <a:gd name="T2" fmla="*/ 2147483646 w 41"/>
                <a:gd name="T3" fmla="*/ 2147483646 h 222"/>
                <a:gd name="T4" fmla="*/ 2147483646 w 41"/>
                <a:gd name="T5" fmla="*/ 2147483646 h 222"/>
                <a:gd name="T6" fmla="*/ 2147483646 w 41"/>
                <a:gd name="T7" fmla="*/ 2147483646 h 222"/>
                <a:gd name="T8" fmla="*/ 2147483646 w 41"/>
                <a:gd name="T9" fmla="*/ 2147483646 h 222"/>
                <a:gd name="T10" fmla="*/ 2147483646 w 41"/>
                <a:gd name="T11" fmla="*/ 2147483646 h 222"/>
                <a:gd name="T12" fmla="*/ 2147483646 w 41"/>
                <a:gd name="T13" fmla="*/ 2147483646 h 222"/>
                <a:gd name="T14" fmla="*/ 2147483646 w 41"/>
                <a:gd name="T15" fmla="*/ 2147483646 h 222"/>
                <a:gd name="T16" fmla="*/ 2147483646 w 41"/>
                <a:gd name="T17" fmla="*/ 2147483646 h 222"/>
                <a:gd name="T18" fmla="*/ 0 w 41"/>
                <a:gd name="T19" fmla="*/ 0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4" name="Freeform 19"/>
            <p:cNvSpPr>
              <a:spLocks/>
            </p:cNvSpPr>
            <p:nvPr/>
          </p:nvSpPr>
          <p:spPr bwMode="auto">
            <a:xfrm>
              <a:off x="3148013" y="1282700"/>
              <a:ext cx="1768475" cy="3448050"/>
            </a:xfrm>
            <a:custGeom>
              <a:avLst/>
              <a:gdLst>
                <a:gd name="T0" fmla="*/ 2147483646 w 450"/>
                <a:gd name="T1" fmla="*/ 2147483646 h 878"/>
                <a:gd name="T2" fmla="*/ 2147483646 w 450"/>
                <a:gd name="T3" fmla="*/ 2147483646 h 878"/>
                <a:gd name="T4" fmla="*/ 2147483646 w 450"/>
                <a:gd name="T5" fmla="*/ 2147483646 h 878"/>
                <a:gd name="T6" fmla="*/ 2147483646 w 450"/>
                <a:gd name="T7" fmla="*/ 2147483646 h 878"/>
                <a:gd name="T8" fmla="*/ 2147483646 w 450"/>
                <a:gd name="T9" fmla="*/ 2147483646 h 878"/>
                <a:gd name="T10" fmla="*/ 2147483646 w 450"/>
                <a:gd name="T11" fmla="*/ 2147483646 h 878"/>
                <a:gd name="T12" fmla="*/ 2147483646 w 450"/>
                <a:gd name="T13" fmla="*/ 2147483646 h 878"/>
                <a:gd name="T14" fmla="*/ 2147483646 w 450"/>
                <a:gd name="T15" fmla="*/ 0 h 878"/>
                <a:gd name="T16" fmla="*/ 2147483646 w 450"/>
                <a:gd name="T17" fmla="*/ 2147483646 h 878"/>
                <a:gd name="T18" fmla="*/ 2147483646 w 450"/>
                <a:gd name="T19" fmla="*/ 2147483646 h 878"/>
                <a:gd name="T20" fmla="*/ 2147483646 w 450"/>
                <a:gd name="T21" fmla="*/ 2147483646 h 878"/>
                <a:gd name="T22" fmla="*/ 2147483646 w 450"/>
                <a:gd name="T23" fmla="*/ 2147483646 h 878"/>
                <a:gd name="T24" fmla="*/ 2147483646 w 450"/>
                <a:gd name="T25" fmla="*/ 2147483646 h 878"/>
                <a:gd name="T26" fmla="*/ 0 w 450"/>
                <a:gd name="T27" fmla="*/ 2147483646 h 878"/>
                <a:gd name="T28" fmla="*/ 0 w 450"/>
                <a:gd name="T29" fmla="*/ 2147483646 h 878"/>
                <a:gd name="T30" fmla="*/ 2147483646 w 450"/>
                <a:gd name="T31" fmla="*/ 2147483646 h 878"/>
                <a:gd name="T32" fmla="*/ 2147483646 w 450"/>
                <a:gd name="T33" fmla="*/ 2147483646 h 8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5" name="Freeform 20"/>
            <p:cNvSpPr>
              <a:spLocks/>
            </p:cNvSpPr>
            <p:nvPr/>
          </p:nvSpPr>
          <p:spPr bwMode="auto">
            <a:xfrm>
              <a:off x="3273426" y="5653088"/>
              <a:ext cx="138113" cy="287338"/>
            </a:xfrm>
            <a:custGeom>
              <a:avLst/>
              <a:gdLst>
                <a:gd name="T0" fmla="*/ 0 w 35"/>
                <a:gd name="T1" fmla="*/ 0 h 73"/>
                <a:gd name="T2" fmla="*/ 2147483646 w 35"/>
                <a:gd name="T3" fmla="*/ 2147483646 h 73"/>
                <a:gd name="T4" fmla="*/ 2147483646 w 35"/>
                <a:gd name="T5" fmla="*/ 2147483646 h 73"/>
                <a:gd name="T6" fmla="*/ 0 w 35"/>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Freeform 21"/>
            <p:cNvSpPr>
              <a:spLocks/>
            </p:cNvSpPr>
            <p:nvPr/>
          </p:nvSpPr>
          <p:spPr bwMode="auto">
            <a:xfrm>
              <a:off x="3143251" y="4656138"/>
              <a:ext cx="31750" cy="188913"/>
            </a:xfrm>
            <a:custGeom>
              <a:avLst/>
              <a:gdLst>
                <a:gd name="T0" fmla="*/ 2147483646 w 8"/>
                <a:gd name="T1" fmla="*/ 2147483646 h 48"/>
                <a:gd name="T2" fmla="*/ 2147483646 w 8"/>
                <a:gd name="T3" fmla="*/ 2147483646 h 48"/>
                <a:gd name="T4" fmla="*/ 2147483646 w 8"/>
                <a:gd name="T5" fmla="*/ 2147483646 h 48"/>
                <a:gd name="T6" fmla="*/ 2147483646 w 8"/>
                <a:gd name="T7" fmla="*/ 0 h 48"/>
                <a:gd name="T8" fmla="*/ 0 w 8"/>
                <a:gd name="T9" fmla="*/ 2147483646 h 48"/>
                <a:gd name="T10" fmla="*/ 2147483646 w 8"/>
                <a:gd name="T11" fmla="*/ 2147483646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Freeform 22"/>
            <p:cNvSpPr>
              <a:spLocks/>
            </p:cNvSpPr>
            <p:nvPr/>
          </p:nvSpPr>
          <p:spPr bwMode="auto">
            <a:xfrm>
              <a:off x="3211513" y="5410200"/>
              <a:ext cx="203200" cy="530225"/>
            </a:xfrm>
            <a:custGeom>
              <a:avLst/>
              <a:gdLst>
                <a:gd name="T0" fmla="*/ 2147483646 w 52"/>
                <a:gd name="T1" fmla="*/ 2147483646 h 135"/>
                <a:gd name="T2" fmla="*/ 0 w 52"/>
                <a:gd name="T3" fmla="*/ 0 h 135"/>
                <a:gd name="T4" fmla="*/ 2147483646 w 52"/>
                <a:gd name="T5" fmla="*/ 2147483646 h 135"/>
                <a:gd name="T6" fmla="*/ 2147483646 w 52"/>
                <a:gd name="T7" fmla="*/ 2147483646 h 135"/>
                <a:gd name="T8" fmla="*/ 2147483646 w 52"/>
                <a:gd name="T9" fmla="*/ 2147483646 h 135"/>
                <a:gd name="T10" fmla="*/ 2147483646 w 52"/>
                <a:gd name="T11" fmla="*/ 2147483646 h 135"/>
                <a:gd name="T12" fmla="*/ 2147483646 w 52"/>
                <a:gd name="T13" fmla="*/ 2147483646 h 135"/>
                <a:gd name="T14" fmla="*/ 2147483646 w 52"/>
                <a:gd name="T15" fmla="*/ 2147483646 h 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7" name="Group 48"/>
          <p:cNvGrpSpPr>
            <a:grpSpLocks/>
          </p:cNvGrpSpPr>
          <p:nvPr/>
        </p:nvGrpSpPr>
        <p:grpSpPr bwMode="auto">
          <a:xfrm>
            <a:off x="20638" y="0"/>
            <a:ext cx="1952625" cy="6853238"/>
            <a:chOff x="6627813" y="195717"/>
            <a:chExt cx="1952625" cy="5678034"/>
          </a:xfrm>
        </p:grpSpPr>
        <p:sp>
          <p:nvSpPr>
            <p:cNvPr id="1034" name="Freeform 27"/>
            <p:cNvSpPr>
              <a:spLocks/>
            </p:cNvSpPr>
            <p:nvPr/>
          </p:nvSpPr>
          <p:spPr bwMode="auto">
            <a:xfrm>
              <a:off x="6627813" y="195717"/>
              <a:ext cx="409575" cy="3646488"/>
            </a:xfrm>
            <a:custGeom>
              <a:avLst/>
              <a:gdLst>
                <a:gd name="T0" fmla="*/ 2147483646 w 103"/>
                <a:gd name="T1" fmla="*/ 2147483646 h 920"/>
                <a:gd name="T2" fmla="*/ 2147483646 w 103"/>
                <a:gd name="T3" fmla="*/ 2147483646 h 920"/>
                <a:gd name="T4" fmla="*/ 2147483646 w 103"/>
                <a:gd name="T5" fmla="*/ 2147483646 h 920"/>
                <a:gd name="T6" fmla="*/ 2147483646 w 103"/>
                <a:gd name="T7" fmla="*/ 2147483646 h 920"/>
                <a:gd name="T8" fmla="*/ 2147483646 w 103"/>
                <a:gd name="T9" fmla="*/ 2147483646 h 920"/>
                <a:gd name="T10" fmla="*/ 2147483646 w 103"/>
                <a:gd name="T11" fmla="*/ 2147483646 h 920"/>
                <a:gd name="T12" fmla="*/ 2147483646 w 103"/>
                <a:gd name="T13" fmla="*/ 2147483646 h 920"/>
                <a:gd name="T14" fmla="*/ 2147483646 w 103"/>
                <a:gd name="T15" fmla="*/ 2147483646 h 920"/>
                <a:gd name="T16" fmla="*/ 2147483646 w 103"/>
                <a:gd name="T17" fmla="*/ 2147483646 h 920"/>
                <a:gd name="T18" fmla="*/ 2147483646 w 103"/>
                <a:gd name="T19" fmla="*/ 2147483646 h 920"/>
                <a:gd name="T20" fmla="*/ 2147483646 w 103"/>
                <a:gd name="T21" fmla="*/ 2147483646 h 920"/>
                <a:gd name="T22" fmla="*/ 2147483646 w 103"/>
                <a:gd name="T23" fmla="*/ 0 h 920"/>
                <a:gd name="T24" fmla="*/ 0 w 103"/>
                <a:gd name="T25" fmla="*/ 0 h 920"/>
                <a:gd name="T26" fmla="*/ 2147483646 w 103"/>
                <a:gd name="T27" fmla="*/ 2147483646 h 920"/>
                <a:gd name="T28" fmla="*/ 2147483646 w 103"/>
                <a:gd name="T29" fmla="*/ 2147483646 h 9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28"/>
            <p:cNvSpPr>
              <a:spLocks/>
            </p:cNvSpPr>
            <p:nvPr/>
          </p:nvSpPr>
          <p:spPr bwMode="auto">
            <a:xfrm>
              <a:off x="7061201" y="3771900"/>
              <a:ext cx="350838" cy="1309688"/>
            </a:xfrm>
            <a:custGeom>
              <a:avLst/>
              <a:gdLst>
                <a:gd name="T0" fmla="*/ 2147483646 w 88"/>
                <a:gd name="T1" fmla="*/ 2147483646 h 330"/>
                <a:gd name="T2" fmla="*/ 2147483646 w 88"/>
                <a:gd name="T3" fmla="*/ 2147483646 h 330"/>
                <a:gd name="T4" fmla="*/ 2147483646 w 88"/>
                <a:gd name="T5" fmla="*/ 2147483646 h 330"/>
                <a:gd name="T6" fmla="*/ 2147483646 w 88"/>
                <a:gd name="T7" fmla="*/ 2147483646 h 330"/>
                <a:gd name="T8" fmla="*/ 2147483646 w 88"/>
                <a:gd name="T9" fmla="*/ 2147483646 h 330"/>
                <a:gd name="T10" fmla="*/ 0 w 88"/>
                <a:gd name="T11" fmla="*/ 0 h 330"/>
                <a:gd name="T12" fmla="*/ 2147483646 w 88"/>
                <a:gd name="T13" fmla="*/ 2147483646 h 330"/>
                <a:gd name="T14" fmla="*/ 2147483646 w 88"/>
                <a:gd name="T15" fmla="*/ 2147483646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Freeform 29"/>
            <p:cNvSpPr>
              <a:spLocks/>
            </p:cNvSpPr>
            <p:nvPr/>
          </p:nvSpPr>
          <p:spPr bwMode="auto">
            <a:xfrm>
              <a:off x="7439026" y="5053013"/>
              <a:ext cx="357188" cy="820738"/>
            </a:xfrm>
            <a:custGeom>
              <a:avLst/>
              <a:gdLst>
                <a:gd name="T0" fmla="*/ 2147483646 w 90"/>
                <a:gd name="T1" fmla="*/ 2147483646 h 207"/>
                <a:gd name="T2" fmla="*/ 0 w 90"/>
                <a:gd name="T3" fmla="*/ 0 h 207"/>
                <a:gd name="T4" fmla="*/ 2147483646 w 90"/>
                <a:gd name="T5" fmla="*/ 2147483646 h 207"/>
                <a:gd name="T6" fmla="*/ 2147483646 w 90"/>
                <a:gd name="T7" fmla="*/ 2147483646 h 207"/>
                <a:gd name="T8" fmla="*/ 2147483646 w 90"/>
                <a:gd name="T9" fmla="*/ 2147483646 h 207"/>
                <a:gd name="T10" fmla="*/ 2147483646 w 90"/>
                <a:gd name="T11" fmla="*/ 2147483646 h 207"/>
                <a:gd name="T12" fmla="*/ 2147483646 w 90"/>
                <a:gd name="T13" fmla="*/ 2147483646 h 207"/>
                <a:gd name="T14" fmla="*/ 2147483646 w 90"/>
                <a:gd name="T15" fmla="*/ 2147483646 h 2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7" name="Freeform 30"/>
            <p:cNvSpPr>
              <a:spLocks/>
            </p:cNvSpPr>
            <p:nvPr/>
          </p:nvSpPr>
          <p:spPr bwMode="auto">
            <a:xfrm>
              <a:off x="7037388" y="3811588"/>
              <a:ext cx="457200" cy="1852613"/>
            </a:xfrm>
            <a:custGeom>
              <a:avLst/>
              <a:gdLst>
                <a:gd name="T0" fmla="*/ 2147483646 w 115"/>
                <a:gd name="T1" fmla="*/ 2147483646 h 467"/>
                <a:gd name="T2" fmla="*/ 2147483646 w 115"/>
                <a:gd name="T3" fmla="*/ 2147483646 h 467"/>
                <a:gd name="T4" fmla="*/ 2147483646 w 115"/>
                <a:gd name="T5" fmla="*/ 2147483646 h 467"/>
                <a:gd name="T6" fmla="*/ 2147483646 w 115"/>
                <a:gd name="T7" fmla="*/ 2147483646 h 467"/>
                <a:gd name="T8" fmla="*/ 0 w 115"/>
                <a:gd name="T9" fmla="*/ 0 h 467"/>
                <a:gd name="T10" fmla="*/ 2147483646 w 115"/>
                <a:gd name="T11" fmla="*/ 2147483646 h 467"/>
                <a:gd name="T12" fmla="*/ 2147483646 w 115"/>
                <a:gd name="T13" fmla="*/ 2147483646 h 467"/>
                <a:gd name="T14" fmla="*/ 2147483646 w 115"/>
                <a:gd name="T15" fmla="*/ 2147483646 h 467"/>
                <a:gd name="T16" fmla="*/ 2147483646 w 115"/>
                <a:gd name="T17" fmla="*/ 2147483646 h 467"/>
                <a:gd name="T18" fmla="*/ 2147483646 w 115"/>
                <a:gd name="T19" fmla="*/ 2147483646 h 467"/>
                <a:gd name="T20" fmla="*/ 2147483646 w 115"/>
                <a:gd name="T21" fmla="*/ 2147483646 h 4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31"/>
            <p:cNvSpPr>
              <a:spLocks/>
            </p:cNvSpPr>
            <p:nvPr/>
          </p:nvSpPr>
          <p:spPr bwMode="auto">
            <a:xfrm>
              <a:off x="6992938" y="1263650"/>
              <a:ext cx="144463" cy="2508250"/>
            </a:xfrm>
            <a:custGeom>
              <a:avLst/>
              <a:gdLst>
                <a:gd name="T0" fmla="*/ 2147483646 w 36"/>
                <a:gd name="T1" fmla="*/ 2147483646 h 633"/>
                <a:gd name="T2" fmla="*/ 2147483646 w 36"/>
                <a:gd name="T3" fmla="*/ 2147483646 h 633"/>
                <a:gd name="T4" fmla="*/ 2147483646 w 36"/>
                <a:gd name="T5" fmla="*/ 2147483646 h 633"/>
                <a:gd name="T6" fmla="*/ 2147483646 w 36"/>
                <a:gd name="T7" fmla="*/ 2147483646 h 633"/>
                <a:gd name="T8" fmla="*/ 2147483646 w 36"/>
                <a:gd name="T9" fmla="*/ 2147483646 h 633"/>
                <a:gd name="T10" fmla="*/ 2147483646 w 36"/>
                <a:gd name="T11" fmla="*/ 0 h 633"/>
                <a:gd name="T12" fmla="*/ 2147483646 w 36"/>
                <a:gd name="T13" fmla="*/ 0 h 633"/>
                <a:gd name="T14" fmla="*/ 2147483646 w 36"/>
                <a:gd name="T15" fmla="*/ 2147483646 h 633"/>
                <a:gd name="T16" fmla="*/ 2147483646 w 36"/>
                <a:gd name="T17" fmla="*/ 2147483646 h 633"/>
                <a:gd name="T18" fmla="*/ 2147483646 w 36"/>
                <a:gd name="T19" fmla="*/ 2147483646 h 633"/>
                <a:gd name="T20" fmla="*/ 2147483646 w 36"/>
                <a:gd name="T21" fmla="*/ 2147483646 h 633"/>
                <a:gd name="T22" fmla="*/ 2147483646 w 36"/>
                <a:gd name="T23" fmla="*/ 2147483646 h 633"/>
                <a:gd name="T24" fmla="*/ 2147483646 w 36"/>
                <a:gd name="T25" fmla="*/ 2147483646 h 6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32"/>
            <p:cNvSpPr>
              <a:spLocks/>
            </p:cNvSpPr>
            <p:nvPr/>
          </p:nvSpPr>
          <p:spPr bwMode="auto">
            <a:xfrm>
              <a:off x="7526338" y="5640388"/>
              <a:ext cx="111125" cy="233363"/>
            </a:xfrm>
            <a:custGeom>
              <a:avLst/>
              <a:gdLst>
                <a:gd name="T0" fmla="*/ 2147483646 w 28"/>
                <a:gd name="T1" fmla="*/ 2147483646 h 59"/>
                <a:gd name="T2" fmla="*/ 2147483646 w 28"/>
                <a:gd name="T3" fmla="*/ 2147483646 h 59"/>
                <a:gd name="T4" fmla="*/ 0 w 28"/>
                <a:gd name="T5" fmla="*/ 0 h 59"/>
                <a:gd name="T6" fmla="*/ 2147483646 w 28"/>
                <a:gd name="T7" fmla="*/ 2147483646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33"/>
            <p:cNvSpPr>
              <a:spLocks/>
            </p:cNvSpPr>
            <p:nvPr/>
          </p:nvSpPr>
          <p:spPr bwMode="auto">
            <a:xfrm>
              <a:off x="7021513" y="3598863"/>
              <a:ext cx="68263" cy="423863"/>
            </a:xfrm>
            <a:custGeom>
              <a:avLst/>
              <a:gdLst>
                <a:gd name="T0" fmla="*/ 2147483646 w 17"/>
                <a:gd name="T1" fmla="*/ 2147483646 h 107"/>
                <a:gd name="T2" fmla="*/ 2147483646 w 17"/>
                <a:gd name="T3" fmla="*/ 2147483646 h 107"/>
                <a:gd name="T4" fmla="*/ 2147483646 w 17"/>
                <a:gd name="T5" fmla="*/ 2147483646 h 107"/>
                <a:gd name="T6" fmla="*/ 2147483646 w 17"/>
                <a:gd name="T7" fmla="*/ 2147483646 h 107"/>
                <a:gd name="T8" fmla="*/ 0 w 17"/>
                <a:gd name="T9" fmla="*/ 0 h 107"/>
                <a:gd name="T10" fmla="*/ 0 w 17"/>
                <a:gd name="T11" fmla="*/ 2147483646 h 107"/>
                <a:gd name="T12" fmla="*/ 2147483646 w 17"/>
                <a:gd name="T13" fmla="*/ 2147483646 h 1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34"/>
            <p:cNvSpPr>
              <a:spLocks/>
            </p:cNvSpPr>
            <p:nvPr/>
          </p:nvSpPr>
          <p:spPr bwMode="auto">
            <a:xfrm>
              <a:off x="7412038" y="2801938"/>
              <a:ext cx="1168400" cy="2251075"/>
            </a:xfrm>
            <a:custGeom>
              <a:avLst/>
              <a:gdLst>
                <a:gd name="T0" fmla="*/ 2147483646 w 294"/>
                <a:gd name="T1" fmla="*/ 2147483646 h 568"/>
                <a:gd name="T2" fmla="*/ 2147483646 w 294"/>
                <a:gd name="T3" fmla="*/ 2147483646 h 568"/>
                <a:gd name="T4" fmla="*/ 2147483646 w 294"/>
                <a:gd name="T5" fmla="*/ 2147483646 h 568"/>
                <a:gd name="T6" fmla="*/ 2147483646 w 294"/>
                <a:gd name="T7" fmla="*/ 2147483646 h 568"/>
                <a:gd name="T8" fmla="*/ 2147483646 w 294"/>
                <a:gd name="T9" fmla="*/ 2147483646 h 568"/>
                <a:gd name="T10" fmla="*/ 2147483646 w 294"/>
                <a:gd name="T11" fmla="*/ 2147483646 h 568"/>
                <a:gd name="T12" fmla="*/ 2147483646 w 294"/>
                <a:gd name="T13" fmla="*/ 0 h 568"/>
                <a:gd name="T14" fmla="*/ 2147483646 w 294"/>
                <a:gd name="T15" fmla="*/ 0 h 568"/>
                <a:gd name="T16" fmla="*/ 2147483646 w 294"/>
                <a:gd name="T17" fmla="*/ 2147483646 h 568"/>
                <a:gd name="T18" fmla="*/ 2147483646 w 294"/>
                <a:gd name="T19" fmla="*/ 2147483646 h 568"/>
                <a:gd name="T20" fmla="*/ 2147483646 w 294"/>
                <a:gd name="T21" fmla="*/ 2147483646 h 568"/>
                <a:gd name="T22" fmla="*/ 2147483646 w 294"/>
                <a:gd name="T23" fmla="*/ 2147483646 h 568"/>
                <a:gd name="T24" fmla="*/ 2147483646 w 294"/>
                <a:gd name="T25" fmla="*/ 2147483646 h 568"/>
                <a:gd name="T26" fmla="*/ 0 w 294"/>
                <a:gd name="T27" fmla="*/ 2147483646 h 568"/>
                <a:gd name="T28" fmla="*/ 2147483646 w 294"/>
                <a:gd name="T29" fmla="*/ 2147483646 h 568"/>
                <a:gd name="T30" fmla="*/ 2147483646 w 294"/>
                <a:gd name="T31" fmla="*/ 2147483646 h 56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35"/>
            <p:cNvSpPr>
              <a:spLocks/>
            </p:cNvSpPr>
            <p:nvPr/>
          </p:nvSpPr>
          <p:spPr bwMode="auto">
            <a:xfrm>
              <a:off x="7494588" y="5664200"/>
              <a:ext cx="100013" cy="209550"/>
            </a:xfrm>
            <a:custGeom>
              <a:avLst/>
              <a:gdLst>
                <a:gd name="T0" fmla="*/ 0 w 25"/>
                <a:gd name="T1" fmla="*/ 0 h 53"/>
                <a:gd name="T2" fmla="*/ 2147483646 w 25"/>
                <a:gd name="T3" fmla="*/ 2147483646 h 53"/>
                <a:gd name="T4" fmla="*/ 2147483646 w 25"/>
                <a:gd name="T5" fmla="*/ 2147483646 h 53"/>
                <a:gd name="T6" fmla="*/ 0 w 25"/>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36"/>
            <p:cNvSpPr>
              <a:spLocks/>
            </p:cNvSpPr>
            <p:nvPr/>
          </p:nvSpPr>
          <p:spPr bwMode="auto">
            <a:xfrm>
              <a:off x="7412038" y="5081588"/>
              <a:ext cx="114300" cy="558800"/>
            </a:xfrm>
            <a:custGeom>
              <a:avLst/>
              <a:gdLst>
                <a:gd name="T0" fmla="*/ 0 w 29"/>
                <a:gd name="T1" fmla="*/ 0 h 141"/>
                <a:gd name="T2" fmla="*/ 2147483646 w 29"/>
                <a:gd name="T3" fmla="*/ 2147483646 h 141"/>
                <a:gd name="T4" fmla="*/ 2147483646 w 29"/>
                <a:gd name="T5" fmla="*/ 2147483646 h 141"/>
                <a:gd name="T6" fmla="*/ 2147483646 w 29"/>
                <a:gd name="T7" fmla="*/ 2147483646 h 141"/>
                <a:gd name="T8" fmla="*/ 2147483646 w 29"/>
                <a:gd name="T9" fmla="*/ 2147483646 h 141"/>
                <a:gd name="T10" fmla="*/ 2147483646 w 29"/>
                <a:gd name="T11" fmla="*/ 2147483646 h 141"/>
                <a:gd name="T12" fmla="*/ 2147483646 w 29"/>
                <a:gd name="T13" fmla="*/ 2147483646 h 141"/>
                <a:gd name="T14" fmla="*/ 0 w 29"/>
                <a:gd name="T15" fmla="*/ 0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37"/>
            <p:cNvSpPr>
              <a:spLocks/>
            </p:cNvSpPr>
            <p:nvPr/>
          </p:nvSpPr>
          <p:spPr bwMode="auto">
            <a:xfrm>
              <a:off x="7412038" y="4978400"/>
              <a:ext cx="31750" cy="188913"/>
            </a:xfrm>
            <a:custGeom>
              <a:avLst/>
              <a:gdLst>
                <a:gd name="T0" fmla="*/ 0 w 8"/>
                <a:gd name="T1" fmla="*/ 2147483646 h 48"/>
                <a:gd name="T2" fmla="*/ 2147483646 w 8"/>
                <a:gd name="T3" fmla="*/ 2147483646 h 48"/>
                <a:gd name="T4" fmla="*/ 2147483646 w 8"/>
                <a:gd name="T5" fmla="*/ 2147483646 h 48"/>
                <a:gd name="T6" fmla="*/ 2147483646 w 8"/>
                <a:gd name="T7" fmla="*/ 2147483646 h 48"/>
                <a:gd name="T8" fmla="*/ 0 w 8"/>
                <a:gd name="T9" fmla="*/ 0 h 48"/>
                <a:gd name="T10" fmla="*/ 0 w 8"/>
                <a:gd name="T11" fmla="*/ 2147483646 h 48"/>
                <a:gd name="T12" fmla="*/ 0 w 8"/>
                <a:gd name="T13" fmla="*/ 2147483646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38"/>
            <p:cNvSpPr>
              <a:spLocks/>
            </p:cNvSpPr>
            <p:nvPr/>
          </p:nvSpPr>
          <p:spPr bwMode="auto">
            <a:xfrm>
              <a:off x="7439026" y="5434013"/>
              <a:ext cx="174625" cy="439738"/>
            </a:xfrm>
            <a:custGeom>
              <a:avLst/>
              <a:gdLst>
                <a:gd name="T0" fmla="*/ 2147483646 w 44"/>
                <a:gd name="T1" fmla="*/ 2147483646 h 111"/>
                <a:gd name="T2" fmla="*/ 0 w 44"/>
                <a:gd name="T3" fmla="*/ 0 h 111"/>
                <a:gd name="T4" fmla="*/ 2147483646 w 44"/>
                <a:gd name="T5" fmla="*/ 2147483646 h 111"/>
                <a:gd name="T6" fmla="*/ 2147483646 w 44"/>
                <a:gd name="T7" fmla="*/ 2147483646 h 111"/>
                <a:gd name="T8" fmla="*/ 2147483646 w 44"/>
                <a:gd name="T9" fmla="*/ 2147483646 h 111"/>
                <a:gd name="T10" fmla="*/ 2147483646 w 44"/>
                <a:gd name="T11" fmla="*/ 2147483646 h 111"/>
                <a:gd name="T12" fmla="*/ 2147483646 w 44"/>
                <a:gd name="T13" fmla="*/ 2147483646 h 111"/>
                <a:gd name="T14" fmla="*/ 2147483646 w 44"/>
                <a:gd name="T15" fmla="*/ 2147483646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2" name="Rectangle 61"/>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9" name="Title Placeholder 1"/>
          <p:cNvSpPr>
            <a:spLocks noGrp="1"/>
          </p:cNvSpPr>
          <p:nvPr>
            <p:ph type="title"/>
          </p:nvPr>
        </p:nvSpPr>
        <p:spPr bwMode="auto">
          <a:xfrm>
            <a:off x="1944688" y="623888"/>
            <a:ext cx="6589712"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30" name="Text Placeholder 2"/>
          <p:cNvSpPr>
            <a:spLocks noGrp="1"/>
          </p:cNvSpPr>
          <p:nvPr>
            <p:ph type="body" idx="1"/>
          </p:nvPr>
        </p:nvSpPr>
        <p:spPr bwMode="auto">
          <a:xfrm>
            <a:off x="1943100" y="2133600"/>
            <a:ext cx="6591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7772400" y="6135688"/>
            <a:ext cx="766763" cy="36988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ea typeface="宋体" panose="02010600030101010101" pitchFamily="2" charset="-122"/>
              </a:defRPr>
            </a:lvl1pPr>
          </a:lstStyle>
          <a:p>
            <a:pPr>
              <a:defRPr/>
            </a:pPr>
            <a:fld id="{7FAA63E5-13F4-4FD2-9637-F7487F12D505}" type="datetimeFigureOut">
              <a:rPr lang="en-US" altLang="zh-CN"/>
              <a:pPr>
                <a:defRPr/>
              </a:pPr>
              <a:t>2020-12-29</a:t>
            </a:fld>
            <a:endParaRPr lang="en-US" altLang="zh-CN"/>
          </a:p>
        </p:txBody>
      </p:sp>
      <p:sp>
        <p:nvSpPr>
          <p:cNvPr id="5" name="Footer Placeholder 4"/>
          <p:cNvSpPr>
            <a:spLocks noGrp="1"/>
          </p:cNvSpPr>
          <p:nvPr>
            <p:ph type="ftr" sz="quarter" idx="3"/>
          </p:nvPr>
        </p:nvSpPr>
        <p:spPr>
          <a:xfrm>
            <a:off x="1943100" y="6135688"/>
            <a:ext cx="5716588"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ea typeface="宋体" panose="02010600030101010101" pitchFamily="2" charset="-122"/>
              </a:defRPr>
            </a:lvl1pPr>
          </a:lstStyle>
          <a:p>
            <a:pPr>
              <a:defRPr/>
            </a:pPr>
            <a:endParaRPr lang="en-US" altLang="zh-CN"/>
          </a:p>
        </p:txBody>
      </p:sp>
      <p:sp>
        <p:nvSpPr>
          <p:cNvPr id="6"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2000">
                <a:solidFill>
                  <a:srgbClr val="FEFFFF"/>
                </a:solidFill>
                <a:ea typeface="宋体" panose="02010600030101010101" pitchFamily="2" charset="-122"/>
              </a:defRPr>
            </a:lvl1pPr>
          </a:lstStyle>
          <a:p>
            <a:pPr>
              <a:defRPr/>
            </a:pPr>
            <a:fld id="{B6806C06-1D65-442F-A7B8-93E98654CF45}" type="slidenum">
              <a:rPr lang="en-US" altLang="zh-CN"/>
              <a:pPr>
                <a:defRPr/>
              </a:pPr>
              <a:t>‹#›</a:t>
            </a:fld>
            <a:endParaRPr lang="en-US" altLang="zh-CN"/>
          </a:p>
        </p:txBody>
      </p:sp>
    </p:spTree>
    <p:extLst>
      <p:ext uri="{BB962C8B-B14F-4D97-AF65-F5344CB8AC3E}">
        <p14:creationId xmlns:p14="http://schemas.microsoft.com/office/powerpoint/2010/main" val="1755501768"/>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Lst>
  <p:txStyles>
    <p:title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2.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84.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2.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2.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slide" Target="slide86.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image" Target="../media/image42.emf"/><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2.bin"/><Relationship Id="rId1" Type="http://schemas.openxmlformats.org/officeDocument/2006/relationships/slideLayout" Target="../slideLayouts/slideLayout6.xml"/><Relationship Id="rId5" Type="http://schemas.openxmlformats.org/officeDocument/2006/relationships/image" Target="../media/image47.wmf"/><Relationship Id="rId4"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 Target="slide9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 Target="slide1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26031;&#35834;&#30331;&#25581;&#31192;&#26410;&#27490;&#26865;&#38236;&#38376;.mp4" TargetMode="External"/><Relationship Id="rId2" Type="http://schemas.openxmlformats.org/officeDocument/2006/relationships/hyperlink" Target="&#21487;&#24597;&#30340;&#32593;&#32476;&#30417;&#25511;.mp4" TargetMode="Externa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 Target="slide86.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2.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3.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74.pn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75.png"/><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76.png"/><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10.xml"/><Relationship Id="rId7" Type="http://schemas.openxmlformats.org/officeDocument/2006/relationships/image" Target="../media/image77.pn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80.png"/><Relationship Id="rId4" Type="http://schemas.openxmlformats.org/officeDocument/2006/relationships/diagramQuickStyle" Target="../diagrams/quickStyle10.xml"/><Relationship Id="rId9"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11.xml"/><Relationship Id="rId7" Type="http://schemas.openxmlformats.org/officeDocument/2006/relationships/image" Target="../media/image81.pn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84.png"/><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6.xml"/><Relationship Id="rId5" Type="http://schemas.openxmlformats.org/officeDocument/2006/relationships/slide" Target="slide88.xml"/><Relationship Id="rId4" Type="http://schemas.openxmlformats.org/officeDocument/2006/relationships/slide" Target="slide89.xml"/></Relationships>
</file>

<file path=ppt/slides/_rels/slide8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6.xml"/><Relationship Id="rId4" Type="http://schemas.openxmlformats.org/officeDocument/2006/relationships/slide" Target="slide38.xml"/></Relationships>
</file>

<file path=ppt/slides/_rels/slide8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6.xml"/><Relationship Id="rId4" Type="http://schemas.openxmlformats.org/officeDocument/2006/relationships/slide" Target="slide86.xml"/></Relationships>
</file>

<file path=ppt/slides/_rels/slide8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slide" Target="slide57.xml"/><Relationship Id="rId2" Type="http://schemas.openxmlformats.org/officeDocument/2006/relationships/image" Target="../media/image103.jpeg"/><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jpeg"/></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slide" Target="slide50.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 Id="rId4" Type="http://schemas.openxmlformats.org/officeDocument/2006/relationships/image" Target="../media/image1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691826181"/>
              </p:ext>
            </p:extLst>
          </p:nvPr>
        </p:nvGraphicFramePr>
        <p:xfrm>
          <a:off x="1385888" y="1500188"/>
          <a:ext cx="7242571" cy="1697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870741402"/>
              </p:ext>
            </p:extLst>
          </p:nvPr>
        </p:nvGraphicFramePr>
        <p:xfrm>
          <a:off x="1941909" y="3215577"/>
          <a:ext cx="7102079" cy="844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图示 6"/>
          <p:cNvGraphicFramePr/>
          <p:nvPr/>
        </p:nvGraphicFramePr>
        <p:xfrm>
          <a:off x="4836319" y="4157663"/>
          <a:ext cx="3850481" cy="71558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5" name="标题 6"/>
          <p:cNvSpPr txBox="1">
            <a:spLocks/>
          </p:cNvSpPr>
          <p:nvPr/>
        </p:nvSpPr>
        <p:spPr bwMode="auto">
          <a:xfrm>
            <a:off x="884085" y="1333141"/>
            <a:ext cx="4012111"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虚拟化工具推荐</a:t>
            </a:r>
            <a:endParaRPr lang="zh-CN" altLang="en-US" kern="0" dirty="0">
              <a:solidFill>
                <a:srgbClr val="000000"/>
              </a:solidFill>
              <a:latin typeface="Verdana"/>
              <a:ea typeface="宋体"/>
            </a:endParaRPr>
          </a:p>
          <a:p>
            <a:pPr eaLnBrk="1" hangingPunct="1"/>
            <a:endParaRPr lang="zh-CN" altLang="en-US" dirty="0"/>
          </a:p>
        </p:txBody>
      </p:sp>
      <p:sp>
        <p:nvSpPr>
          <p:cNvPr id="6" name="矩形 5"/>
          <p:cNvSpPr/>
          <p:nvPr/>
        </p:nvSpPr>
        <p:spPr>
          <a:xfrm>
            <a:off x="969615" y="2708946"/>
            <a:ext cx="7657232" cy="923330"/>
          </a:xfrm>
          <a:prstGeom prst="rect">
            <a:avLst/>
          </a:prstGeom>
        </p:spPr>
        <p:txBody>
          <a:bodyPr wrap="square">
            <a:spAutoFit/>
          </a:bodyPr>
          <a:lstStyle/>
          <a:p>
            <a:r>
              <a:rPr lang="en-US" altLang="zh-CN" dirty="0">
                <a:latin typeface="+mn-ea"/>
              </a:rPr>
              <a:t>VMware</a:t>
            </a:r>
            <a:r>
              <a:rPr lang="zh-CN" altLang="en-US" dirty="0">
                <a:latin typeface="+mn-ea"/>
              </a:rPr>
              <a:t>（中文名：威睿）是</a:t>
            </a:r>
            <a:r>
              <a:rPr lang="en-US" altLang="zh-CN" dirty="0">
                <a:latin typeface="+mn-ea"/>
              </a:rPr>
              <a:t>1998</a:t>
            </a:r>
            <a:r>
              <a:rPr lang="zh-CN" altLang="en-US" dirty="0">
                <a:latin typeface="+mn-ea"/>
              </a:rPr>
              <a:t>年成立于美国加州的</a:t>
            </a:r>
            <a:r>
              <a:rPr lang="en-US" altLang="zh-CN" dirty="0">
                <a:latin typeface="+mn-ea"/>
              </a:rPr>
              <a:t>Palo Alto</a:t>
            </a:r>
            <a:r>
              <a:rPr lang="zh-CN" altLang="en-US" dirty="0">
                <a:latin typeface="+mn-ea"/>
              </a:rPr>
              <a:t>市的全球虚拟化技术解决方案领导厂商，在虚拟化和云计算领域具有极强的话语权，主导着相关技术的发展潮流。</a:t>
            </a:r>
          </a:p>
        </p:txBody>
      </p:sp>
      <p:sp>
        <p:nvSpPr>
          <p:cNvPr id="7" name="矩形 6"/>
          <p:cNvSpPr/>
          <p:nvPr/>
        </p:nvSpPr>
        <p:spPr>
          <a:xfrm>
            <a:off x="938128" y="2151546"/>
            <a:ext cx="1723549" cy="523220"/>
          </a:xfrm>
          <a:prstGeom prst="rect">
            <a:avLst/>
          </a:prstGeom>
        </p:spPr>
        <p:txBody>
          <a:bodyPr wrap="none">
            <a:spAutoFit/>
          </a:bodyPr>
          <a:lstStyle/>
          <a:p>
            <a:pPr marL="457200" indent="-457200">
              <a:buClr>
                <a:schemeClr val="accent1"/>
              </a:buClr>
              <a:buFont typeface="Wingdings" panose="05000000000000000000" pitchFamily="2" charset="2"/>
              <a:buChar char="p"/>
            </a:pPr>
            <a:r>
              <a:rPr lang="en-US" altLang="zh-CN" sz="2800" dirty="0">
                <a:latin typeface="+mn-ea"/>
              </a:rPr>
              <a:t>VMware</a:t>
            </a:r>
            <a:endParaRPr lang="zh-CN" altLang="en-US" sz="2800" dirty="0">
              <a:latin typeface="+mn-ea"/>
            </a:endParaRPr>
          </a:p>
        </p:txBody>
      </p:sp>
      <p:pic>
        <p:nvPicPr>
          <p:cNvPr id="8" name="图片 7"/>
          <p:cNvPicPr>
            <a:picLocks noChangeAspect="1"/>
          </p:cNvPicPr>
          <p:nvPr/>
        </p:nvPicPr>
        <p:blipFill>
          <a:blip r:embed="rId2"/>
          <a:stretch>
            <a:fillRect/>
          </a:stretch>
        </p:blipFill>
        <p:spPr>
          <a:xfrm>
            <a:off x="884085" y="3668095"/>
            <a:ext cx="5175893" cy="3189905"/>
          </a:xfrm>
          <a:prstGeom prst="rect">
            <a:avLst/>
          </a:prstGeom>
        </p:spPr>
      </p:pic>
      <p:pic>
        <p:nvPicPr>
          <p:cNvPr id="9" name="图片 8"/>
          <p:cNvPicPr>
            <a:picLocks noChangeAspect="1"/>
          </p:cNvPicPr>
          <p:nvPr/>
        </p:nvPicPr>
        <p:blipFill>
          <a:blip r:embed="rId3"/>
          <a:stretch>
            <a:fillRect/>
          </a:stretch>
        </p:blipFill>
        <p:spPr>
          <a:xfrm>
            <a:off x="5942921" y="4467681"/>
            <a:ext cx="2128737" cy="2390319"/>
          </a:xfrm>
          <a:prstGeom prst="rect">
            <a:avLst/>
          </a:prstGeom>
        </p:spPr>
      </p:pic>
    </p:spTree>
    <p:extLst>
      <p:ext uri="{BB962C8B-B14F-4D97-AF65-F5344CB8AC3E}">
        <p14:creationId xmlns:p14="http://schemas.microsoft.com/office/powerpoint/2010/main" val="325827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5" name="矩形 4"/>
          <p:cNvSpPr/>
          <p:nvPr/>
        </p:nvSpPr>
        <p:spPr>
          <a:xfrm>
            <a:off x="665018" y="1533660"/>
            <a:ext cx="5394960" cy="461665"/>
          </a:xfrm>
          <a:prstGeom prst="rect">
            <a:avLst/>
          </a:prstGeom>
        </p:spPr>
        <p:txBody>
          <a:bodyPr wrap="square">
            <a:spAutoFit/>
          </a:bodyPr>
          <a:lstStyle/>
          <a:p>
            <a:pPr marL="469900" lvl="0" indent="-469900" defTabSz="914400" eaLnBrk="1" hangingPunct="1">
              <a:spcBef>
                <a:spcPct val="20000"/>
              </a:spcBef>
              <a:buClr>
                <a:srgbClr val="CC0000"/>
              </a:buClr>
              <a:buFont typeface="Wingdings" pitchFamily="2" charset="2"/>
              <a:buChar char="o"/>
            </a:pPr>
            <a:r>
              <a:rPr lang="en-US" altLang="zh-CN" sz="2400" b="1" kern="0" dirty="0">
                <a:solidFill>
                  <a:srgbClr val="000000"/>
                </a:solidFill>
                <a:latin typeface="Verdana"/>
                <a:ea typeface="宋体"/>
              </a:rPr>
              <a:t>VMware</a:t>
            </a:r>
            <a:r>
              <a:rPr lang="zh-CN" altLang="en-US" sz="2400" b="1" kern="0" dirty="0">
                <a:solidFill>
                  <a:srgbClr val="000000"/>
                </a:solidFill>
                <a:latin typeface="Verdana"/>
                <a:ea typeface="宋体"/>
              </a:rPr>
              <a:t>支持三种基本拓扑连接</a:t>
            </a:r>
            <a:endParaRPr lang="en-US" altLang="zh-CN" sz="2400" b="1" kern="0" dirty="0">
              <a:solidFill>
                <a:srgbClr val="000000"/>
              </a:solidFill>
              <a:latin typeface="Verdana"/>
              <a:ea typeface="宋体"/>
            </a:endParaRPr>
          </a:p>
        </p:txBody>
      </p:sp>
      <p:sp>
        <p:nvSpPr>
          <p:cNvPr id="6" name="矩形 5"/>
          <p:cNvSpPr/>
          <p:nvPr/>
        </p:nvSpPr>
        <p:spPr>
          <a:xfrm>
            <a:off x="665018" y="2180826"/>
            <a:ext cx="4572000" cy="1446550"/>
          </a:xfrm>
          <a:prstGeom prst="rect">
            <a:avLst/>
          </a:prstGeom>
        </p:spPr>
        <p:txBody>
          <a:bodyPr wrap="square">
            <a:spAutoFit/>
          </a:bodyPr>
          <a:lstStyle/>
          <a:p>
            <a:pPr marL="0" lvl="1" defTabSz="914400" eaLnBrk="1" hangingPunct="1">
              <a:spcBef>
                <a:spcPct val="20000"/>
              </a:spcBef>
              <a:buClr>
                <a:srgbClr val="CC0000"/>
              </a:buClr>
              <a:buFont typeface="Wingdings" panose="05000000000000000000" pitchFamily="2" charset="2"/>
              <a:buChar char="u"/>
            </a:pPr>
            <a:r>
              <a:rPr lang="zh-CN" altLang="en-US" sz="2000" kern="0" dirty="0">
                <a:solidFill>
                  <a:srgbClr val="000000"/>
                </a:solidFill>
                <a:latin typeface="+mn-ea"/>
              </a:rPr>
              <a:t>桥接模式</a:t>
            </a:r>
            <a:r>
              <a:rPr lang="en-US" altLang="zh-CN" sz="2000" kern="0" dirty="0">
                <a:solidFill>
                  <a:srgbClr val="000000"/>
                </a:solidFill>
                <a:latin typeface="+mn-ea"/>
              </a:rPr>
              <a:t>(bridged)</a:t>
            </a:r>
          </a:p>
          <a:p>
            <a:pPr marL="457200" lvl="3" defTabSz="914400" eaLnBrk="1" hangingPunct="1">
              <a:spcBef>
                <a:spcPct val="20000"/>
              </a:spcBef>
              <a:buClr>
                <a:srgbClr val="CC0000"/>
              </a:buClr>
              <a:buFont typeface="Wingdings" panose="05000000000000000000" pitchFamily="2" charset="2"/>
              <a:buChar char="Ø"/>
            </a:pPr>
            <a:r>
              <a:rPr lang="zh-CN" altLang="en-US" sz="2000" kern="0" dirty="0">
                <a:solidFill>
                  <a:srgbClr val="000000"/>
                </a:solidFill>
                <a:latin typeface="+mn-ea"/>
              </a:rPr>
              <a:t>虚拟的透明网桥</a:t>
            </a:r>
            <a:endParaRPr lang="en-US" altLang="zh-CN" sz="2000" kern="0" dirty="0">
              <a:solidFill>
                <a:srgbClr val="000000"/>
              </a:solidFill>
              <a:latin typeface="+mn-ea"/>
            </a:endParaRPr>
          </a:p>
          <a:p>
            <a:pPr marL="457200" lvl="3" defTabSz="914400" eaLnBrk="1" hangingPunct="1">
              <a:spcBef>
                <a:spcPct val="20000"/>
              </a:spcBef>
              <a:buClr>
                <a:srgbClr val="CC0000"/>
              </a:buClr>
              <a:buFont typeface="Wingdings" panose="05000000000000000000" pitchFamily="2" charset="2"/>
              <a:buChar char="Ø"/>
            </a:pPr>
            <a:r>
              <a:rPr lang="zh-CN" altLang="en-US" sz="2000" kern="0" dirty="0">
                <a:solidFill>
                  <a:srgbClr val="000000"/>
                </a:solidFill>
                <a:latin typeface="+mn-ea"/>
              </a:rPr>
              <a:t>虚拟机网卡对外可见，可直接绑定外网</a:t>
            </a:r>
            <a:r>
              <a:rPr lang="en-US" altLang="zh-CN" sz="2000" kern="0" dirty="0">
                <a:solidFill>
                  <a:srgbClr val="000000"/>
                </a:solidFill>
                <a:latin typeface="+mn-ea"/>
              </a:rPr>
              <a:t>IP</a:t>
            </a:r>
          </a:p>
        </p:txBody>
      </p:sp>
      <p:pic>
        <p:nvPicPr>
          <p:cNvPr id="7" name="图片 6"/>
          <p:cNvPicPr>
            <a:picLocks noChangeAspect="1"/>
          </p:cNvPicPr>
          <p:nvPr/>
        </p:nvPicPr>
        <p:blipFill>
          <a:blip r:embed="rId2"/>
          <a:stretch>
            <a:fillRect/>
          </a:stretch>
        </p:blipFill>
        <p:spPr>
          <a:xfrm>
            <a:off x="5248352" y="2180826"/>
            <a:ext cx="2601764" cy="1240989"/>
          </a:xfrm>
          <a:prstGeom prst="rect">
            <a:avLst/>
          </a:prstGeom>
        </p:spPr>
      </p:pic>
      <p:pic>
        <p:nvPicPr>
          <p:cNvPr id="8" name="图片 7"/>
          <p:cNvPicPr>
            <a:picLocks noChangeAspect="1"/>
          </p:cNvPicPr>
          <p:nvPr/>
        </p:nvPicPr>
        <p:blipFill>
          <a:blip r:embed="rId3"/>
          <a:stretch>
            <a:fillRect/>
          </a:stretch>
        </p:blipFill>
        <p:spPr>
          <a:xfrm>
            <a:off x="5237018" y="5471589"/>
            <a:ext cx="2601764" cy="1336812"/>
          </a:xfrm>
          <a:prstGeom prst="rect">
            <a:avLst/>
          </a:prstGeom>
        </p:spPr>
      </p:pic>
      <p:sp>
        <p:nvSpPr>
          <p:cNvPr id="9" name="矩形 8"/>
          <p:cNvSpPr/>
          <p:nvPr/>
        </p:nvSpPr>
        <p:spPr>
          <a:xfrm>
            <a:off x="665018" y="5461202"/>
            <a:ext cx="4572000" cy="769441"/>
          </a:xfrm>
          <a:prstGeom prst="rect">
            <a:avLst/>
          </a:prstGeom>
        </p:spPr>
        <p:txBody>
          <a:bodyPr>
            <a:spAutoFit/>
          </a:bodyPr>
          <a:lstStyle/>
          <a:p>
            <a:pPr marL="0" lvl="1" defTabSz="914400" eaLnBrk="1" hangingPunct="1">
              <a:spcBef>
                <a:spcPct val="20000"/>
              </a:spcBef>
              <a:buClr>
                <a:srgbClr val="CC0000"/>
              </a:buClr>
              <a:buFont typeface="Wingdings" panose="05000000000000000000" pitchFamily="2" charset="2"/>
              <a:buChar char="u"/>
            </a:pPr>
            <a:r>
              <a:rPr lang="zh-CN" altLang="en-US" sz="2000" kern="0" dirty="0">
                <a:solidFill>
                  <a:srgbClr val="000000"/>
                </a:solidFill>
                <a:latin typeface="+mn-ea"/>
              </a:rPr>
              <a:t>主机模式</a:t>
            </a:r>
            <a:r>
              <a:rPr lang="en-US" altLang="zh-CN" sz="2000" kern="0" dirty="0">
                <a:solidFill>
                  <a:srgbClr val="000000"/>
                </a:solidFill>
                <a:latin typeface="+mn-ea"/>
              </a:rPr>
              <a:t>(host-only)</a:t>
            </a:r>
          </a:p>
          <a:p>
            <a:pPr marL="457200" lvl="3" defTabSz="914400" eaLnBrk="1" hangingPunct="1">
              <a:spcBef>
                <a:spcPct val="20000"/>
              </a:spcBef>
              <a:buClr>
                <a:srgbClr val="CC0000"/>
              </a:buClr>
              <a:buFont typeface="Wingdings" panose="05000000000000000000" pitchFamily="2" charset="2"/>
              <a:buChar char="Ø"/>
            </a:pPr>
            <a:r>
              <a:rPr lang="zh-CN" altLang="en-US" sz="2000" kern="0" dirty="0">
                <a:solidFill>
                  <a:srgbClr val="000000"/>
                </a:solidFill>
                <a:latin typeface="+mn-ea"/>
              </a:rPr>
              <a:t>虚拟交换机</a:t>
            </a:r>
            <a:endParaRPr lang="en-US" altLang="zh-CN" sz="2000" kern="0" dirty="0">
              <a:solidFill>
                <a:srgbClr val="000000"/>
              </a:solidFill>
              <a:latin typeface="+mn-ea"/>
            </a:endParaRPr>
          </a:p>
        </p:txBody>
      </p:sp>
      <p:sp>
        <p:nvSpPr>
          <p:cNvPr id="10" name="矩形 9"/>
          <p:cNvSpPr/>
          <p:nvPr/>
        </p:nvSpPr>
        <p:spPr>
          <a:xfrm>
            <a:off x="665018" y="3821014"/>
            <a:ext cx="4447309" cy="1446550"/>
          </a:xfrm>
          <a:prstGeom prst="rect">
            <a:avLst/>
          </a:prstGeom>
        </p:spPr>
        <p:txBody>
          <a:bodyPr wrap="square">
            <a:spAutoFit/>
          </a:bodyPr>
          <a:lstStyle/>
          <a:p>
            <a:pPr marL="0" lvl="1" defTabSz="914400" eaLnBrk="1" hangingPunct="1">
              <a:spcBef>
                <a:spcPct val="20000"/>
              </a:spcBef>
              <a:buClr>
                <a:srgbClr val="CC0000"/>
              </a:buClr>
              <a:buFont typeface="Wingdings" panose="05000000000000000000" pitchFamily="2" charset="2"/>
              <a:buChar char="u"/>
            </a:pPr>
            <a:r>
              <a:rPr lang="zh-CN" altLang="en-US" sz="2000" kern="0" dirty="0">
                <a:solidFill>
                  <a:srgbClr val="000000"/>
                </a:solidFill>
                <a:latin typeface="+mn-ea"/>
              </a:rPr>
              <a:t>网络地址转换模式</a:t>
            </a:r>
            <a:r>
              <a:rPr lang="en-US" altLang="zh-CN" sz="2000" kern="0" dirty="0">
                <a:solidFill>
                  <a:srgbClr val="000000"/>
                </a:solidFill>
                <a:latin typeface="+mn-ea"/>
              </a:rPr>
              <a:t>(NAT)</a:t>
            </a:r>
          </a:p>
          <a:p>
            <a:pPr marL="457200" lvl="3" defTabSz="914400" eaLnBrk="1" hangingPunct="1">
              <a:spcBef>
                <a:spcPct val="20000"/>
              </a:spcBef>
              <a:buClr>
                <a:srgbClr val="CC0000"/>
              </a:buClr>
              <a:buFont typeface="Wingdings" panose="05000000000000000000" pitchFamily="2" charset="2"/>
              <a:buChar char="Ø"/>
            </a:pPr>
            <a:r>
              <a:rPr lang="zh-CN" altLang="en-US" sz="2000" kern="0" dirty="0">
                <a:solidFill>
                  <a:srgbClr val="000000"/>
                </a:solidFill>
                <a:latin typeface="+mn-ea"/>
              </a:rPr>
              <a:t>虚拟机不能直接连接外网</a:t>
            </a:r>
            <a:endParaRPr lang="en-US" altLang="zh-CN" sz="2000" kern="0" dirty="0">
              <a:solidFill>
                <a:srgbClr val="000000"/>
              </a:solidFill>
              <a:latin typeface="+mn-ea"/>
            </a:endParaRPr>
          </a:p>
          <a:p>
            <a:pPr marL="457200" lvl="3" defTabSz="914400" eaLnBrk="1" hangingPunct="1">
              <a:spcBef>
                <a:spcPct val="20000"/>
              </a:spcBef>
              <a:buClr>
                <a:srgbClr val="CC0000"/>
              </a:buClr>
              <a:buFont typeface="Wingdings" panose="05000000000000000000" pitchFamily="2" charset="2"/>
              <a:buChar char="Ø"/>
            </a:pPr>
            <a:r>
              <a:rPr lang="zh-CN" altLang="en-US" sz="2000" kern="0" dirty="0">
                <a:solidFill>
                  <a:srgbClr val="000000"/>
                </a:solidFill>
                <a:latin typeface="+mn-ea"/>
              </a:rPr>
              <a:t>由宿主进行网络地址转换后访问外网</a:t>
            </a:r>
          </a:p>
        </p:txBody>
      </p:sp>
      <p:pic>
        <p:nvPicPr>
          <p:cNvPr id="11" name="图片 10"/>
          <p:cNvPicPr>
            <a:picLocks noChangeAspect="1"/>
          </p:cNvPicPr>
          <p:nvPr/>
        </p:nvPicPr>
        <p:blipFill>
          <a:blip r:embed="rId4"/>
          <a:stretch>
            <a:fillRect/>
          </a:stretch>
        </p:blipFill>
        <p:spPr>
          <a:xfrm>
            <a:off x="5237018" y="3864109"/>
            <a:ext cx="2624433" cy="1244676"/>
          </a:xfrm>
          <a:prstGeom prst="rect">
            <a:avLst/>
          </a:prstGeom>
        </p:spPr>
      </p:pic>
    </p:spTree>
    <p:extLst>
      <p:ext uri="{BB962C8B-B14F-4D97-AF65-F5344CB8AC3E}">
        <p14:creationId xmlns:p14="http://schemas.microsoft.com/office/powerpoint/2010/main" val="104476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3"/>
          <p:cNvSpPr>
            <a:spLocks noGrp="1"/>
          </p:cNvSpPr>
          <p:nvPr>
            <p:ph type="title"/>
          </p:nvPr>
        </p:nvSpPr>
        <p:spPr>
          <a:xfrm>
            <a:off x="2801938" y="585788"/>
            <a:ext cx="3122612" cy="584200"/>
          </a:xfrm>
        </p:spPr>
        <p:txBody>
          <a:bodyPr/>
          <a:lstStyle/>
          <a:p>
            <a:pPr marL="342900" indent="-342900" algn="ctr" eaLnBrk="1" hangingPunct="1"/>
            <a:r>
              <a:rPr lang="zh-CN" altLang="en-US" sz="3300">
                <a:solidFill>
                  <a:schemeClr val="tx1"/>
                </a:solidFill>
                <a:ea typeface="宋体" panose="02010600030101010101" pitchFamily="2" charset="-122"/>
              </a:rPr>
              <a:t>课程内容</a:t>
            </a:r>
          </a:p>
        </p:txBody>
      </p:sp>
      <p:sp>
        <p:nvSpPr>
          <p:cNvPr id="2" name="矩形 1"/>
          <p:cNvSpPr/>
          <p:nvPr/>
        </p:nvSpPr>
        <p:spPr>
          <a:xfrm>
            <a:off x="3272933" y="1676926"/>
            <a:ext cx="1723549" cy="461665"/>
          </a:xfrm>
          <a:prstGeom prst="rect">
            <a:avLst/>
          </a:prstGeom>
          <a:noFill/>
        </p:spPr>
        <p:txBody>
          <a:bodyPr wrap="none">
            <a:spAutoFit/>
          </a:bodyPr>
          <a:lstStyle/>
          <a:p>
            <a:pPr marL="0" lvl="1" eaLnBrk="1" fontAlgn="auto" hangingPunct="1">
              <a:spcBef>
                <a:spcPts val="2400"/>
              </a:spcBef>
              <a:spcAft>
                <a:spcPts val="0"/>
              </a:spcAft>
              <a:defRPr/>
            </a:pPr>
            <a:r>
              <a:rPr lang="zh-CN" altLang="en-US" sz="2400" dirty="0">
                <a:latin typeface="+mj-ea"/>
                <a:ea typeface="+mj-ea"/>
              </a:rPr>
              <a:t>第</a:t>
            </a:r>
            <a:r>
              <a:rPr lang="en-US" altLang="zh-CN" sz="2400" dirty="0">
                <a:latin typeface="+mj-ea"/>
                <a:ea typeface="+mj-ea"/>
              </a:rPr>
              <a:t>1</a:t>
            </a:r>
            <a:r>
              <a:rPr lang="zh-CN" altLang="en-US" sz="2400" dirty="0">
                <a:latin typeface="+mj-ea"/>
                <a:ea typeface="+mj-ea"/>
              </a:rPr>
              <a:t>章 绪论</a:t>
            </a:r>
          </a:p>
        </p:txBody>
      </p:sp>
      <p:sp>
        <p:nvSpPr>
          <p:cNvPr id="3" name="矩形 2"/>
          <p:cNvSpPr/>
          <p:nvPr/>
        </p:nvSpPr>
        <p:spPr>
          <a:xfrm>
            <a:off x="3272933" y="2300516"/>
            <a:ext cx="2954655" cy="461665"/>
          </a:xfrm>
          <a:prstGeom prst="rect">
            <a:avLst/>
          </a:prstGeom>
        </p:spPr>
        <p:txBody>
          <a:bodyPr wrap="none">
            <a:spAutoFit/>
          </a:bodyPr>
          <a:lstStyle/>
          <a:p>
            <a:pPr marL="0" lvl="1" eaLnBrk="1" fontAlgn="auto" hangingPunct="1">
              <a:spcBef>
                <a:spcPts val="2400"/>
              </a:spcBef>
              <a:spcAft>
                <a:spcPts val="0"/>
              </a:spcAft>
              <a:defRPr/>
            </a:pPr>
            <a:r>
              <a:rPr lang="zh-CN" altLang="en-US" sz="2400" dirty="0">
                <a:latin typeface="+mj-ea"/>
                <a:ea typeface="+mj-ea"/>
              </a:rPr>
              <a:t>第</a:t>
            </a:r>
            <a:r>
              <a:rPr lang="en-US" altLang="zh-CN" sz="2400" dirty="0">
                <a:latin typeface="+mj-ea"/>
                <a:ea typeface="+mj-ea"/>
              </a:rPr>
              <a:t>2</a:t>
            </a:r>
            <a:r>
              <a:rPr lang="zh-CN" altLang="en-US" sz="2400" dirty="0">
                <a:latin typeface="+mj-ea"/>
                <a:ea typeface="+mj-ea"/>
              </a:rPr>
              <a:t>章 密码技术基础</a:t>
            </a:r>
            <a:endParaRPr lang="en-US" altLang="zh-CN" sz="2400" dirty="0">
              <a:latin typeface="+mj-ea"/>
              <a:ea typeface="+mj-ea"/>
            </a:endParaRPr>
          </a:p>
        </p:txBody>
      </p:sp>
      <p:sp>
        <p:nvSpPr>
          <p:cNvPr id="5" name="矩形 4"/>
          <p:cNvSpPr/>
          <p:nvPr/>
        </p:nvSpPr>
        <p:spPr>
          <a:xfrm>
            <a:off x="3272933" y="2925149"/>
            <a:ext cx="3262312" cy="461665"/>
          </a:xfrm>
          <a:prstGeom prst="rect">
            <a:avLst/>
          </a:prstGeom>
        </p:spPr>
        <p:txBody>
          <a:bodyPr>
            <a:spAutoFit/>
          </a:bodyPr>
          <a:lstStyle/>
          <a:p>
            <a:pPr eaLnBrk="1" fontAlgn="auto" hangingPunct="1">
              <a:spcBef>
                <a:spcPts val="0"/>
              </a:spcBef>
              <a:spcAft>
                <a:spcPts val="0"/>
              </a:spcAft>
              <a:defRPr/>
            </a:pPr>
            <a:r>
              <a:rPr lang="zh-CN" altLang="en-US" sz="2400" dirty="0">
                <a:latin typeface="+mj-ea"/>
                <a:ea typeface="+mj-ea"/>
              </a:rPr>
              <a:t>第</a:t>
            </a:r>
            <a:r>
              <a:rPr lang="en-US" altLang="zh-CN" sz="2400" dirty="0">
                <a:latin typeface="+mj-ea"/>
                <a:ea typeface="+mj-ea"/>
              </a:rPr>
              <a:t>3</a:t>
            </a:r>
            <a:r>
              <a:rPr lang="zh-CN" altLang="en-US" sz="2400" dirty="0">
                <a:latin typeface="+mj-ea"/>
                <a:ea typeface="+mj-ea"/>
              </a:rPr>
              <a:t>章 认证技术基础</a:t>
            </a:r>
          </a:p>
        </p:txBody>
      </p:sp>
      <p:sp>
        <p:nvSpPr>
          <p:cNvPr id="9" name="矩形 8">
            <a:extLst>
              <a:ext uri="{FF2B5EF4-FFF2-40B4-BE49-F238E27FC236}">
                <a16:creationId xmlns:a16="http://schemas.microsoft.com/office/drawing/2014/main" id="{798D9D8E-B085-4B34-9A2C-887C7168C804}"/>
              </a:ext>
            </a:extLst>
          </p:cNvPr>
          <p:cNvSpPr/>
          <p:nvPr/>
        </p:nvSpPr>
        <p:spPr>
          <a:xfrm>
            <a:off x="3274224" y="4171435"/>
            <a:ext cx="2954655" cy="461665"/>
          </a:xfrm>
          <a:prstGeom prst="rect">
            <a:avLst/>
          </a:prstGeom>
        </p:spPr>
        <p:txBody>
          <a:bodyPr wrap="none">
            <a:spAutoFit/>
          </a:bodyPr>
          <a:lstStyle/>
          <a:p>
            <a:pPr marL="0" lvl="1" eaLnBrk="1" fontAlgn="auto" hangingPunct="1">
              <a:spcBef>
                <a:spcPts val="2400"/>
              </a:spcBef>
              <a:spcAft>
                <a:spcPts val="0"/>
              </a:spcAft>
              <a:defRPr/>
            </a:pPr>
            <a:r>
              <a:rPr lang="zh-CN" altLang="en-US" sz="2400" dirty="0">
                <a:latin typeface="+mj-ea"/>
                <a:ea typeface="+mj-ea"/>
              </a:rPr>
              <a:t>第</a:t>
            </a:r>
            <a:r>
              <a:rPr lang="en-US" altLang="zh-CN" sz="2400" dirty="0">
                <a:latin typeface="+mj-ea"/>
                <a:ea typeface="+mj-ea"/>
              </a:rPr>
              <a:t>5</a:t>
            </a:r>
            <a:r>
              <a:rPr lang="zh-CN" altLang="en-US" sz="2400" dirty="0">
                <a:latin typeface="+mj-ea"/>
                <a:ea typeface="+mj-ea"/>
              </a:rPr>
              <a:t>章 网络防御技术</a:t>
            </a:r>
          </a:p>
        </p:txBody>
      </p:sp>
      <p:sp>
        <p:nvSpPr>
          <p:cNvPr id="11" name="矩形 10">
            <a:extLst>
              <a:ext uri="{FF2B5EF4-FFF2-40B4-BE49-F238E27FC236}">
                <a16:creationId xmlns:a16="http://schemas.microsoft.com/office/drawing/2014/main" id="{4062F04F-FE8A-4305-99A7-0233BE2B1C77}"/>
              </a:ext>
            </a:extLst>
          </p:cNvPr>
          <p:cNvSpPr/>
          <p:nvPr/>
        </p:nvSpPr>
        <p:spPr>
          <a:xfrm>
            <a:off x="3272933" y="3548292"/>
            <a:ext cx="2954655" cy="461665"/>
          </a:xfrm>
          <a:prstGeom prst="rect">
            <a:avLst/>
          </a:prstGeom>
        </p:spPr>
        <p:txBody>
          <a:bodyPr wrap="none">
            <a:spAutoFit/>
          </a:bodyPr>
          <a:lstStyle/>
          <a:p>
            <a:pPr marL="0" lvl="1" eaLnBrk="1" fontAlgn="auto" hangingPunct="1">
              <a:spcBef>
                <a:spcPts val="2400"/>
              </a:spcBef>
              <a:spcAft>
                <a:spcPts val="0"/>
              </a:spcAft>
              <a:defRPr/>
            </a:pPr>
            <a:r>
              <a:rPr lang="zh-CN" altLang="en-US" sz="2400" dirty="0">
                <a:latin typeface="+mj-ea"/>
                <a:ea typeface="+mj-ea"/>
              </a:rPr>
              <a:t>第</a:t>
            </a:r>
            <a:r>
              <a:rPr lang="en-US" altLang="zh-CN" sz="2400" dirty="0">
                <a:latin typeface="+mj-ea"/>
                <a:ea typeface="+mj-ea"/>
              </a:rPr>
              <a:t>4</a:t>
            </a:r>
            <a:r>
              <a:rPr lang="zh-CN" altLang="en-US" sz="2400" dirty="0">
                <a:latin typeface="+mj-ea"/>
                <a:ea typeface="+mj-ea"/>
              </a:rPr>
              <a:t>章 网络攻击技术</a:t>
            </a:r>
          </a:p>
        </p:txBody>
      </p:sp>
      <p:sp>
        <p:nvSpPr>
          <p:cNvPr id="12" name="矩形 11">
            <a:extLst>
              <a:ext uri="{FF2B5EF4-FFF2-40B4-BE49-F238E27FC236}">
                <a16:creationId xmlns:a16="http://schemas.microsoft.com/office/drawing/2014/main" id="{F0A20C2A-C9AF-4CF4-89E7-30B32B91F535}"/>
              </a:ext>
            </a:extLst>
          </p:cNvPr>
          <p:cNvSpPr/>
          <p:nvPr/>
        </p:nvSpPr>
        <p:spPr>
          <a:xfrm>
            <a:off x="3272933" y="4794578"/>
            <a:ext cx="3877985" cy="461665"/>
          </a:xfrm>
          <a:prstGeom prst="rect">
            <a:avLst/>
          </a:prstGeom>
        </p:spPr>
        <p:txBody>
          <a:bodyPr wrap="none">
            <a:spAutoFit/>
          </a:bodyPr>
          <a:lstStyle/>
          <a:p>
            <a:pPr marL="0" lvl="1" eaLnBrk="1" fontAlgn="auto" hangingPunct="1">
              <a:spcBef>
                <a:spcPts val="2400"/>
              </a:spcBef>
              <a:spcAft>
                <a:spcPts val="0"/>
              </a:spcAft>
              <a:defRPr/>
            </a:pPr>
            <a:r>
              <a:rPr lang="zh-CN" altLang="en-US" sz="2400" dirty="0">
                <a:latin typeface="+mj-ea"/>
                <a:ea typeface="+mj-ea"/>
              </a:rPr>
              <a:t>第</a:t>
            </a:r>
            <a:r>
              <a:rPr lang="en-US" altLang="zh-CN" sz="2400" dirty="0">
                <a:latin typeface="+mj-ea"/>
                <a:ea typeface="+mj-ea"/>
              </a:rPr>
              <a:t>6</a:t>
            </a:r>
            <a:r>
              <a:rPr lang="zh-CN" altLang="en-US" sz="2400" dirty="0">
                <a:latin typeface="+mj-ea"/>
                <a:ea typeface="+mj-ea"/>
              </a:rPr>
              <a:t>章 信息保障与安全评价</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mph" presetSubtype="2" fill="hold" nodeType="afterEffect">
                                  <p:stCondLst>
                                    <p:cond delay="0"/>
                                  </p:stCondLst>
                                  <p:childTnLst>
                                    <p:animClr clrSpc="rgb" dir="cw">
                                      <p:cBhvr>
                                        <p:cTn id="6" dur="1300" fill="hold"/>
                                        <p:tgtEl>
                                          <p:spTgt spid="2"/>
                                        </p:tgtEl>
                                        <p:attrNameLst>
                                          <p:attrName>fillcolor</p:attrName>
                                        </p:attrNameLst>
                                      </p:cBhvr>
                                      <p:to>
                                        <a:srgbClr val="A53010"/>
                                      </p:to>
                                    </p:animClr>
                                    <p:set>
                                      <p:cBhvr>
                                        <p:cTn id="7" dur="1300" fill="hold"/>
                                        <p:tgtEl>
                                          <p:spTgt spid="2"/>
                                        </p:tgtEl>
                                        <p:attrNameLst>
                                          <p:attrName>fill.type</p:attrName>
                                        </p:attrNameLst>
                                      </p:cBhvr>
                                      <p:to>
                                        <p:strVal val="solid"/>
                                      </p:to>
                                    </p:set>
                                    <p:set>
                                      <p:cBhvr>
                                        <p:cTn id="8" dur="1300" fill="hold"/>
                                        <p:tgtEl>
                                          <p:spTgt spid="2"/>
                                        </p:tgtEl>
                                        <p:attrNameLst>
                                          <p:attrName>fill.on</p:attrName>
                                        </p:attrNameLst>
                                      </p:cBhvr>
                                      <p:to>
                                        <p:strVal val="true"/>
                                      </p:to>
                                    </p:set>
                                  </p:childTnLst>
                                </p:cTn>
                              </p:par>
                            </p:childTnLst>
                          </p:cTn>
                        </p:par>
                        <p:par>
                          <p:cTn id="9" fill="hold">
                            <p:stCondLst>
                              <p:cond delay="1300"/>
                            </p:stCondLst>
                            <p:childTnLst>
                              <p:par>
                                <p:cTn id="10" presetID="3" presetClass="emph" presetSubtype="2" fill="hold" grpId="0" nodeType="afterEffect">
                                  <p:stCondLst>
                                    <p:cond delay="0"/>
                                  </p:stCondLst>
                                  <p:childTnLst>
                                    <p:animClr clrSpc="rgb" dir="cw">
                                      <p:cBhvr override="childStyle">
                                        <p:cTn id="11" dur="2000" fill="hold"/>
                                        <p:tgtEl>
                                          <p:spTgt spid="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第</a:t>
            </a:r>
            <a:r>
              <a:rPr lang="en-US" altLang="zh-CN" sz="2800" dirty="0">
                <a:latin typeface="+mj-ea"/>
                <a:ea typeface="+mj-ea"/>
              </a:rPr>
              <a:t>1</a:t>
            </a:r>
            <a:r>
              <a:rPr lang="zh-CN" altLang="en-US" sz="2800" dirty="0">
                <a:latin typeface="+mj-ea"/>
                <a:ea typeface="+mj-ea"/>
              </a:rPr>
              <a:t>章 绪论</a:t>
            </a:r>
            <a:endParaRPr lang="en-US" altLang="zh-CN" sz="2800" dirty="0">
              <a:latin typeface="+mj-ea"/>
              <a:ea typeface="+mj-ea"/>
            </a:endParaRPr>
          </a:p>
        </p:txBody>
      </p:sp>
      <p:sp>
        <p:nvSpPr>
          <p:cNvPr id="3" name="文本框 2"/>
          <p:cNvSpPr txBox="1">
            <a:spLocks noChangeArrowheads="1"/>
          </p:cNvSpPr>
          <p:nvPr/>
        </p:nvSpPr>
        <p:spPr bwMode="auto">
          <a:xfrm>
            <a:off x="3387723" y="2869032"/>
            <a:ext cx="4191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1.3 </a:t>
            </a:r>
            <a:r>
              <a:rPr lang="zh-CN" altLang="en-US" sz="2400" dirty="0">
                <a:solidFill>
                  <a:schemeClr val="tx1"/>
                </a:solidFill>
              </a:rPr>
              <a:t>信息安全发展历程及趋势</a:t>
            </a:r>
          </a:p>
        </p:txBody>
      </p:sp>
      <p:sp>
        <p:nvSpPr>
          <p:cNvPr id="9" name="矩形 4">
            <a:extLst>
              <a:ext uri="{FF2B5EF4-FFF2-40B4-BE49-F238E27FC236}">
                <a16:creationId xmlns:a16="http://schemas.microsoft.com/office/drawing/2014/main" id="{52D08EC2-216B-4821-BD42-FD7D1E93EEA1}"/>
              </a:ext>
            </a:extLst>
          </p:cNvPr>
          <p:cNvSpPr>
            <a:spLocks noChangeArrowheads="1"/>
          </p:cNvSpPr>
          <p:nvPr/>
        </p:nvSpPr>
        <p:spPr bwMode="auto">
          <a:xfrm>
            <a:off x="3387724" y="3618746"/>
            <a:ext cx="3464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lvl="1" eaLnBrk="1" hangingPunct="1">
              <a:spcBef>
                <a:spcPct val="0"/>
              </a:spcBef>
              <a:buClrTx/>
              <a:buFontTx/>
              <a:buNone/>
            </a:pPr>
            <a:r>
              <a:rPr lang="en-US" altLang="zh-CN" sz="2400" dirty="0">
                <a:solidFill>
                  <a:schemeClr val="tx1"/>
                </a:solidFill>
              </a:rPr>
              <a:t>1.4 </a:t>
            </a:r>
            <a:r>
              <a:rPr lang="zh-CN" altLang="en-US" sz="2400" dirty="0">
                <a:solidFill>
                  <a:schemeClr val="tx1"/>
                </a:solidFill>
              </a:rPr>
              <a:t>若干典型的安全事件</a:t>
            </a:r>
          </a:p>
        </p:txBody>
      </p:sp>
      <p:sp>
        <p:nvSpPr>
          <p:cNvPr id="11" name="文本框 10">
            <a:extLst>
              <a:ext uri="{FF2B5EF4-FFF2-40B4-BE49-F238E27FC236}">
                <a16:creationId xmlns:a16="http://schemas.microsoft.com/office/drawing/2014/main" id="{DD0B4A25-6E8A-4062-8EA2-9EA05203A8C7}"/>
              </a:ext>
            </a:extLst>
          </p:cNvPr>
          <p:cNvSpPr txBox="1">
            <a:spLocks noChangeArrowheads="1"/>
          </p:cNvSpPr>
          <p:nvPr/>
        </p:nvSpPr>
        <p:spPr bwMode="auto">
          <a:xfrm>
            <a:off x="3387724" y="2119318"/>
            <a:ext cx="4073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1.2 </a:t>
            </a:r>
            <a:r>
              <a:rPr lang="zh-CN" altLang="en-US" sz="2400" dirty="0">
                <a:solidFill>
                  <a:prstClr val="black"/>
                </a:solidFill>
              </a:rPr>
              <a:t>信息安全面临的威胁</a:t>
            </a:r>
            <a:endParaRPr lang="zh-CN" altLang="en-US" sz="2400" dirty="0">
              <a:solidFill>
                <a:schemeClr val="tx1"/>
              </a:solidFill>
            </a:endParaRPr>
          </a:p>
        </p:txBody>
      </p:sp>
      <p:sp>
        <p:nvSpPr>
          <p:cNvPr id="12" name="文本框 11">
            <a:extLst>
              <a:ext uri="{FF2B5EF4-FFF2-40B4-BE49-F238E27FC236}">
                <a16:creationId xmlns:a16="http://schemas.microsoft.com/office/drawing/2014/main" id="{92DCF257-F7C8-4648-9678-5D87B96CDEE7}"/>
              </a:ext>
            </a:extLst>
          </p:cNvPr>
          <p:cNvSpPr txBox="1">
            <a:spLocks noChangeArrowheads="1"/>
          </p:cNvSpPr>
          <p:nvPr/>
        </p:nvSpPr>
        <p:spPr bwMode="auto">
          <a:xfrm>
            <a:off x="3387724" y="1369604"/>
            <a:ext cx="3464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1.1 </a:t>
            </a:r>
            <a:r>
              <a:rPr lang="zh-CN" altLang="en-US" sz="2400" dirty="0">
                <a:solidFill>
                  <a:schemeClr val="tx1"/>
                </a:solidFill>
              </a:rPr>
              <a:t>信息安全概述</a:t>
            </a:r>
          </a:p>
        </p:txBody>
      </p:sp>
    </p:spTree>
    <p:extLst>
      <p:ext uri="{BB962C8B-B14F-4D97-AF65-F5344CB8AC3E}">
        <p14:creationId xmlns:p14="http://schemas.microsoft.com/office/powerpoint/2010/main" val="88183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2"/>
                                        </p:tgtEl>
                                        <p:attrNameLst>
                                          <p:attrName>fillcolor</p:attrName>
                                        </p:attrNameLst>
                                      </p:cBhvr>
                                      <p:to>
                                        <a:srgbClr val="A53010"/>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1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
        <p:nvSpPr>
          <p:cNvPr id="33795" name="文本框 3"/>
          <p:cNvSpPr txBox="1">
            <a:spLocks noChangeArrowheads="1"/>
          </p:cNvSpPr>
          <p:nvPr/>
        </p:nvSpPr>
        <p:spPr bwMode="auto">
          <a:xfrm>
            <a:off x="1163638" y="1304925"/>
            <a:ext cx="2058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一、安全的本质</a:t>
            </a:r>
          </a:p>
        </p:txBody>
      </p:sp>
      <p:sp>
        <p:nvSpPr>
          <p:cNvPr id="33796" name="矩形 5"/>
          <p:cNvSpPr>
            <a:spLocks noChangeArrowheads="1"/>
          </p:cNvSpPr>
          <p:nvPr/>
        </p:nvSpPr>
        <p:spPr bwMode="auto">
          <a:xfrm>
            <a:off x="1163638" y="6024563"/>
            <a:ext cx="7748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安全是人们的一种概念，即人和物不会受到伤害和损失的理想状态。  </a:t>
            </a:r>
          </a:p>
        </p:txBody>
      </p:sp>
      <p:sp>
        <p:nvSpPr>
          <p:cNvPr id="33797" name="矩形 6"/>
          <p:cNvSpPr>
            <a:spLocks noChangeArrowheads="1"/>
          </p:cNvSpPr>
          <p:nvPr/>
        </p:nvSpPr>
        <p:spPr bwMode="auto">
          <a:xfrm>
            <a:off x="1163638" y="4740275"/>
            <a:ext cx="7751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安全是一个动态过程或状态，过程的趋势或状态是人和事物受到的伤害（包括身体的、精神的）或遭受的损失在当时人们可以接受的范围内；</a:t>
            </a:r>
          </a:p>
        </p:txBody>
      </p:sp>
      <p:sp>
        <p:nvSpPr>
          <p:cNvPr id="33798" name="矩形 7"/>
          <p:cNvSpPr>
            <a:spLocks noChangeArrowheads="1"/>
          </p:cNvSpPr>
          <p:nvPr/>
        </p:nvSpPr>
        <p:spPr bwMode="auto">
          <a:xfrm>
            <a:off x="1163638" y="5514975"/>
            <a:ext cx="7748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安全是一种特定的技术状态，即满足一定安全技术指标要求的状态；</a:t>
            </a:r>
          </a:p>
        </p:txBody>
      </p:sp>
      <p:sp>
        <p:nvSpPr>
          <p:cNvPr id="33799" name="矩形 1"/>
          <p:cNvSpPr>
            <a:spLocks noChangeArrowheads="1"/>
          </p:cNvSpPr>
          <p:nvPr/>
        </p:nvSpPr>
        <p:spPr bwMode="auto">
          <a:xfrm>
            <a:off x="1165225" y="2841625"/>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1. </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安全的一般定义</a:t>
            </a:r>
          </a:p>
        </p:txBody>
      </p:sp>
      <p:sp>
        <p:nvSpPr>
          <p:cNvPr id="33800" name="文本框 9"/>
          <p:cNvSpPr txBox="1">
            <a:spLocks noChangeArrowheads="1"/>
          </p:cNvSpPr>
          <p:nvPr/>
        </p:nvSpPr>
        <p:spPr bwMode="auto">
          <a:xfrm>
            <a:off x="1163638" y="1830388"/>
            <a:ext cx="462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“无危则安，无损则全”</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 </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中国式的安全观</a:t>
            </a:r>
          </a:p>
        </p:txBody>
      </p:sp>
      <p:sp>
        <p:nvSpPr>
          <p:cNvPr id="33801" name="矩形 4"/>
          <p:cNvSpPr>
            <a:spLocks noChangeArrowheads="1"/>
          </p:cNvSpPr>
          <p:nvPr/>
        </p:nvSpPr>
        <p:spPr bwMode="auto">
          <a:xfrm>
            <a:off x="1163638" y="2338388"/>
            <a:ext cx="5646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“危者，安其位者也；亡者，保其存者也”</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十翼</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a:t>
            </a: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33802" name="文本框 1"/>
          <p:cNvSpPr txBox="1">
            <a:spLocks noChangeArrowheads="1"/>
          </p:cNvSpPr>
          <p:nvPr/>
        </p:nvSpPr>
        <p:spPr bwMode="auto">
          <a:xfrm>
            <a:off x="1163638" y="4010025"/>
            <a:ext cx="7267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安全是指不受威胁，没有危险、危害、损失（现代汉语词典）。从安全工程或者安全学的角度，可以认为：</a:t>
            </a:r>
          </a:p>
        </p:txBody>
      </p:sp>
      <p:sp>
        <p:nvSpPr>
          <p:cNvPr id="33803" name="矩形 3"/>
          <p:cNvSpPr>
            <a:spLocks noChangeArrowheads="1"/>
          </p:cNvSpPr>
          <p:nvPr/>
        </p:nvSpPr>
        <p:spPr bwMode="auto">
          <a:xfrm>
            <a:off x="1163638" y="3295650"/>
            <a:ext cx="7267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根据国家标准（</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GB/T 28001</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），安全是免除了不可接受的损害风险的状态。</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87438" y="1868488"/>
            <a:ext cx="7635875" cy="1754187"/>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Safety: the state of being "safe", the condition of being protected against physical, social, spiritual, financial, political, emotional, occupational, psychological, educational or other types or consequences of failure, damage, error, accidents, harm or any other event which could be considered non-desirable.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                                                    --</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维基百科</a:t>
            </a:r>
          </a:p>
        </p:txBody>
      </p:sp>
      <p:sp>
        <p:nvSpPr>
          <p:cNvPr id="4" name="矩形 3"/>
          <p:cNvSpPr>
            <a:spLocks noChangeArrowheads="1"/>
          </p:cNvSpPr>
          <p:nvPr/>
        </p:nvSpPr>
        <p:spPr bwMode="auto">
          <a:xfrm>
            <a:off x="1087438" y="3743325"/>
            <a:ext cx="140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0" fontAlgn="base" latinLnBrk="0" hangingPunct="0">
              <a:lnSpc>
                <a:spcPct val="100000"/>
              </a:lnSpc>
              <a:spcBef>
                <a:spcPct val="0"/>
              </a:spcBef>
              <a:spcAft>
                <a:spcPct val="0"/>
              </a:spcAft>
              <a:buClr>
                <a:srgbClr val="A53010"/>
              </a:buClr>
              <a:buSzTx/>
              <a:buFont typeface="Arial Unicode MS" panose="020B0604020202020204" pitchFamily="34" charset="-122"/>
              <a:buChar char="❏"/>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Safety</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a:t>
            </a:r>
          </a:p>
        </p:txBody>
      </p:sp>
      <p:sp>
        <p:nvSpPr>
          <p:cNvPr id="8" name="文本框 7"/>
          <p:cNvSpPr txBox="1">
            <a:spLocks noChangeArrowheads="1"/>
          </p:cNvSpPr>
          <p:nvPr/>
        </p:nvSpPr>
        <p:spPr bwMode="auto">
          <a:xfrm>
            <a:off x="2489200" y="3743325"/>
            <a:ext cx="5961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防止由于自己的无意行为或者系统（或其他存在物）天生缺陷、失误、故障等造成的事故、伤害和损失。防意外。</a:t>
            </a:r>
          </a:p>
        </p:txBody>
      </p:sp>
      <p:sp>
        <p:nvSpPr>
          <p:cNvPr id="34822" name="矩形 1"/>
          <p:cNvSpPr>
            <a:spLocks noChangeArrowheads="1"/>
          </p:cNvSpPr>
          <p:nvPr/>
        </p:nvSpPr>
        <p:spPr bwMode="auto">
          <a:xfrm>
            <a:off x="1087438" y="1377950"/>
            <a:ext cx="2243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2. Safety</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和</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Security</a:t>
            </a: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11" name="矩形 10"/>
          <p:cNvSpPr>
            <a:spLocks noChangeArrowheads="1"/>
          </p:cNvSpPr>
          <p:nvPr/>
        </p:nvSpPr>
        <p:spPr bwMode="auto">
          <a:xfrm>
            <a:off x="1087438" y="5559425"/>
            <a:ext cx="1511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rPr>
              <a:t>Safety First! </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2" name="矩形 11"/>
          <p:cNvSpPr>
            <a:spLocks noChangeArrowheads="1"/>
          </p:cNvSpPr>
          <p:nvPr/>
        </p:nvSpPr>
        <p:spPr bwMode="auto">
          <a:xfrm>
            <a:off x="1087438" y="6084888"/>
            <a:ext cx="4619625"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imes New Roman" panose="02020603050405020304" pitchFamily="18" charset="0"/>
                <a:ea typeface="幼圆" panose="02010509060101010101" pitchFamily="49" charset="-122"/>
                <a:cs typeface="Times New Roman" panose="02020603050405020304" pitchFamily="18" charset="0"/>
              </a:rPr>
              <a:t>Means </a:t>
            </a:r>
            <a:r>
              <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幼圆" panose="02010509060101010101" pitchFamily="49" charset="-122"/>
                <a:cs typeface="Times New Roman" panose="02020603050405020304" pitchFamily="18" charset="0"/>
              </a:rPr>
              <a:t>：</a:t>
            </a:r>
            <a:r>
              <a:rPr kumimoji="0" lang="en-US" altLang="zh-CN" sz="1800" b="0" i="0" u="none" strike="noStrike" kern="1200" cap="none" spc="0" normalizeH="0" baseline="0" noProof="0">
                <a:ln>
                  <a:noFill/>
                </a:ln>
                <a:solidFill>
                  <a:prstClr val="white"/>
                </a:solidFill>
                <a:effectLst/>
                <a:uLnTx/>
                <a:uFillTx/>
                <a:latin typeface="Times New Roman" panose="02020603050405020304" pitchFamily="18" charset="0"/>
                <a:ea typeface="幼圆" panose="02010509060101010101" pitchFamily="49" charset="-122"/>
                <a:cs typeface="Times New Roman" panose="02020603050405020304" pitchFamily="18" charset="0"/>
              </a:rPr>
              <a:t>to make sure no accidents can happen</a:t>
            </a:r>
          </a:p>
        </p:txBody>
      </p:sp>
      <p:sp>
        <p:nvSpPr>
          <p:cNvPr id="16" name="矩形 15"/>
          <p:cNvSpPr>
            <a:spLocks noChangeArrowheads="1"/>
          </p:cNvSpPr>
          <p:nvPr/>
        </p:nvSpPr>
        <p:spPr bwMode="auto">
          <a:xfrm>
            <a:off x="2489200" y="4510088"/>
            <a:ext cx="62388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可以通过对人员的培训、 教育，对系统（或其他存在物）的设计、制造和操作规程全过程的严格把关、科学优化等措施保障安全。</a:t>
            </a:r>
          </a:p>
        </p:txBody>
      </p:sp>
      <p:sp>
        <p:nvSpPr>
          <p:cNvPr id="10" name="文本框 9">
            <a:extLst>
              <a:ext uri="{FF2B5EF4-FFF2-40B4-BE49-F238E27FC236}">
                <a16:creationId xmlns:a16="http://schemas.microsoft.com/office/drawing/2014/main" id="{127E0E79-8E2D-4EF7-8AA8-E54341419CED}"/>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20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73163" y="1485900"/>
            <a:ext cx="7405687" cy="646113"/>
          </a:xfrm>
          <a:prstGeom prst="rect">
            <a:avLst/>
          </a:prstGeom>
          <a:noFill/>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Security: the degree of resistance to, or protection from, harm.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                                                --</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（维基百科）</a:t>
            </a:r>
          </a:p>
        </p:txBody>
      </p:sp>
      <p:sp>
        <p:nvSpPr>
          <p:cNvPr id="5" name="矩形 4"/>
          <p:cNvSpPr>
            <a:spLocks noChangeArrowheads="1"/>
          </p:cNvSpPr>
          <p:nvPr/>
        </p:nvSpPr>
        <p:spPr bwMode="auto">
          <a:xfrm>
            <a:off x="1179513" y="2346325"/>
            <a:ext cx="1577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0" fontAlgn="base" latinLnBrk="0" hangingPunct="0">
              <a:lnSpc>
                <a:spcPct val="100000"/>
              </a:lnSpc>
              <a:spcBef>
                <a:spcPct val="0"/>
              </a:spcBef>
              <a:spcAft>
                <a:spcPct val="0"/>
              </a:spcAft>
              <a:buClr>
                <a:srgbClr val="A53010"/>
              </a:buClr>
              <a:buSzTx/>
              <a:buFont typeface="Arial Unicode MS" panose="020B0604020202020204" pitchFamily="34" charset="-122"/>
              <a:buChar char="❏"/>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Security</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a:t>
            </a:r>
          </a:p>
        </p:txBody>
      </p:sp>
      <p:sp>
        <p:nvSpPr>
          <p:cNvPr id="6" name="文本框 5"/>
          <p:cNvSpPr txBox="1">
            <a:spLocks noChangeArrowheads="1"/>
          </p:cNvSpPr>
          <p:nvPr/>
        </p:nvSpPr>
        <p:spPr bwMode="auto">
          <a:xfrm>
            <a:off x="1173163" y="5318125"/>
            <a:ext cx="6229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
                <a:srgbClr val="A53010"/>
              </a:buClr>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rPr>
              <a:t>联合国安全理事会：</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rPr>
              <a:t>United Nations Security Council</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 name="矩形 6"/>
          <p:cNvSpPr>
            <a:spLocks noChangeArrowheads="1"/>
          </p:cNvSpPr>
          <p:nvPr/>
        </p:nvSpPr>
        <p:spPr bwMode="auto">
          <a:xfrm>
            <a:off x="1173163" y="5946775"/>
            <a:ext cx="3268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
                <a:srgbClr val="A53010"/>
              </a:buClr>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rPr>
              <a:t>信息安全：</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rPr>
              <a:t>Information Security</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 name="文本框 7"/>
          <p:cNvSpPr txBox="1">
            <a:spLocks noChangeArrowheads="1"/>
          </p:cNvSpPr>
          <p:nvPr/>
        </p:nvSpPr>
        <p:spPr bwMode="auto">
          <a:xfrm>
            <a:off x="2636838" y="2282825"/>
            <a:ext cx="59420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防范来自于系统内部或外部故意的不良行为所可能造成的损失、伤害。防故意。</a:t>
            </a:r>
          </a:p>
        </p:txBody>
      </p:sp>
      <p:sp>
        <p:nvSpPr>
          <p:cNvPr id="9" name="矩形 8"/>
          <p:cNvSpPr>
            <a:spLocks noChangeArrowheads="1"/>
          </p:cNvSpPr>
          <p:nvPr/>
        </p:nvSpPr>
        <p:spPr bwMode="auto">
          <a:xfrm>
            <a:off x="2636838" y="3078163"/>
            <a:ext cx="5967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除了保障</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Safety</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的措施，还需要布置包括警卫、岗哨，部署防空袭力量，以及采取防间谍措施等，远远超出</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Safety</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的范围 。</a:t>
            </a:r>
          </a:p>
        </p:txBody>
      </p:sp>
      <p:sp>
        <p:nvSpPr>
          <p:cNvPr id="10" name="矩形 9"/>
          <p:cNvSpPr>
            <a:spLocks noChangeArrowheads="1"/>
          </p:cNvSpPr>
          <p:nvPr/>
        </p:nvSpPr>
        <p:spPr bwMode="auto">
          <a:xfrm>
            <a:off x="1173163" y="4687888"/>
            <a:ext cx="6575425"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pitchFamily="34" charset="0"/>
                <a:ea typeface="幼圆" panose="02010509060101010101" pitchFamily="49" charset="-122"/>
                <a:cs typeface="+mn-cs"/>
              </a:rPr>
              <a:t>Means: to make sure no ill-intentioned action can occur</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幼圆" panose="02010509060101010101" pitchFamily="49" charset="-122"/>
              <a:cs typeface="+mn-cs"/>
            </a:endParaRPr>
          </a:p>
        </p:txBody>
      </p:sp>
      <p:sp>
        <p:nvSpPr>
          <p:cNvPr id="11" name="矩形 10"/>
          <p:cNvSpPr>
            <a:spLocks noChangeArrowheads="1"/>
          </p:cNvSpPr>
          <p:nvPr/>
        </p:nvSpPr>
        <p:spPr bwMode="auto">
          <a:xfrm>
            <a:off x="1174750" y="4214813"/>
            <a:ext cx="158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Security First </a:t>
            </a: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12" name="文本框 11">
            <a:extLst>
              <a:ext uri="{FF2B5EF4-FFF2-40B4-BE49-F238E27FC236}">
                <a16:creationId xmlns:a16="http://schemas.microsoft.com/office/drawing/2014/main" id="{C52809F4-6D08-47BB-A842-079CEE42A783}"/>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up)">
                                      <p:cBhvr>
                                        <p:cTn id="36" dur="500"/>
                                        <p:tgtEl>
                                          <p:spTgt spid="6"/>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矩形 1"/>
          <p:cNvSpPr>
            <a:spLocks noChangeArrowheads="1"/>
          </p:cNvSpPr>
          <p:nvPr/>
        </p:nvSpPr>
        <p:spPr bwMode="auto">
          <a:xfrm>
            <a:off x="1087438" y="1377950"/>
            <a:ext cx="1595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3. </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安全的属性</a:t>
            </a:r>
          </a:p>
        </p:txBody>
      </p:sp>
      <p:sp>
        <p:nvSpPr>
          <p:cNvPr id="36868" name="文本框 10"/>
          <p:cNvSpPr txBox="1">
            <a:spLocks noChangeArrowheads="1"/>
          </p:cNvSpPr>
          <p:nvPr/>
        </p:nvSpPr>
        <p:spPr bwMode="auto">
          <a:xfrm>
            <a:off x="1087438" y="3309938"/>
            <a:ext cx="75374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另一方面，从系统动力学的角度观察，任何系统都不存在“绝对安全”的状态。判断某一系统是否安全，或安全程度时，除了需要考察其内在因素，同时也与环境和时间有重要关系。</a:t>
            </a:r>
          </a:p>
        </p:txBody>
      </p:sp>
      <p:sp>
        <p:nvSpPr>
          <p:cNvPr id="36869" name="矩形 6"/>
          <p:cNvSpPr>
            <a:spLocks noChangeArrowheads="1"/>
          </p:cNvSpPr>
          <p:nvPr/>
        </p:nvSpPr>
        <p:spPr bwMode="auto">
          <a:xfrm>
            <a:off x="1087438" y="1928813"/>
            <a:ext cx="7537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安全是一种状态，没有危险是其基本属性。在不同领域，描述这种状态的特征量并不相同。即使在大部分具体领域中，科学界对于表征安全的特征量也有分歧，没有统一认识。但基本都承认安全是动力学过程中的演化状态，与环境、时间、以及子系统之间的相互作用有密切关系。</a:t>
            </a:r>
          </a:p>
        </p:txBody>
      </p:sp>
      <p:sp>
        <p:nvSpPr>
          <p:cNvPr id="36870" name="文本框 7"/>
          <p:cNvSpPr txBox="1">
            <a:spLocks noChangeArrowheads="1"/>
          </p:cNvSpPr>
          <p:nvPr/>
        </p:nvSpPr>
        <p:spPr bwMode="auto">
          <a:xfrm>
            <a:off x="1087438" y="4416425"/>
            <a:ext cx="74310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对于同一个系统而言，在不同的环境和不同时间，可能有着完全不同的安全状态。因此：</a:t>
            </a:r>
          </a:p>
        </p:txBody>
      </p:sp>
      <p:sp>
        <p:nvSpPr>
          <p:cNvPr id="9" name="矩形 8"/>
          <p:cNvSpPr/>
          <p:nvPr/>
        </p:nvSpPr>
        <p:spPr>
          <a:xfrm>
            <a:off x="1087438" y="5321300"/>
            <a:ext cx="7726362" cy="522288"/>
          </a:xfrm>
          <a:prstGeom prst="rect">
            <a:avLst/>
          </a:prstGeom>
          <a:solidFill>
            <a:schemeClr val="accent4"/>
          </a:solidFill>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entury Gothic" panose="020B0502020202020204" pitchFamily="34" charset="0"/>
                <a:ea typeface="幼圆" panose="02010509060101010101" pitchFamily="49" charset="-122"/>
                <a:cs typeface="+mn-cs"/>
              </a:rPr>
              <a:t>环境和时间可以被认为是安全的二个基本属性。</a:t>
            </a:r>
          </a:p>
        </p:txBody>
      </p:sp>
      <p:sp>
        <p:nvSpPr>
          <p:cNvPr id="8" name="文本框 7">
            <a:extLst>
              <a:ext uri="{FF2B5EF4-FFF2-40B4-BE49-F238E27FC236}">
                <a16:creationId xmlns:a16="http://schemas.microsoft.com/office/drawing/2014/main" id="{FFFC8026-2AF6-4A02-A7A8-D5C54BA48F52}"/>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文本框 5"/>
          <p:cNvSpPr txBox="1">
            <a:spLocks noChangeArrowheads="1"/>
          </p:cNvSpPr>
          <p:nvPr/>
        </p:nvSpPr>
        <p:spPr bwMode="auto">
          <a:xfrm>
            <a:off x="1384300" y="1304925"/>
            <a:ext cx="2058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二、信息安全</a:t>
            </a:r>
          </a:p>
        </p:txBody>
      </p:sp>
      <p:sp>
        <p:nvSpPr>
          <p:cNvPr id="37892" name="文本框 7"/>
          <p:cNvSpPr txBox="1">
            <a:spLocks noChangeArrowheads="1"/>
          </p:cNvSpPr>
          <p:nvPr/>
        </p:nvSpPr>
        <p:spPr bwMode="auto">
          <a:xfrm>
            <a:off x="1384300" y="4832350"/>
            <a:ext cx="67389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国际标准化组织（</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ISO</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）的定义</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为数据处理系统建立和采用的技术和管理的安全保护，保护计算机硬件、软件和数据不因偶然和恶意的原因遭到破坏、更改和泄露。</a:t>
            </a:r>
          </a:p>
        </p:txBody>
      </p:sp>
      <p:sp>
        <p:nvSpPr>
          <p:cNvPr id="9" name="Text Box 5"/>
          <p:cNvSpPr txBox="1">
            <a:spLocks noChangeArrowheads="1"/>
          </p:cNvSpPr>
          <p:nvPr/>
        </p:nvSpPr>
        <p:spPr bwMode="auto">
          <a:xfrm>
            <a:off x="1384300" y="1970088"/>
            <a:ext cx="4681538" cy="1754187"/>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信息系统和信息资产如此重要，任何一个组织或机构都有必要采取措施保护信息资产，使之不因偶然或者恶意侵犯而遭受破坏、更改及泄露，保证信息系统能够连续、可靠、正常地运行，使安全事件对业务造成的影响减到最小，确保组织业务运行的连续性。</a:t>
            </a:r>
          </a:p>
        </p:txBody>
      </p:sp>
      <p:pic>
        <p:nvPicPr>
          <p:cNvPr id="37894" name="Picture 7" descr="infose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375" y="1970088"/>
            <a:ext cx="2239963"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文本框 1"/>
          <p:cNvSpPr txBox="1">
            <a:spLocks noChangeArrowheads="1"/>
          </p:cNvSpPr>
          <p:nvPr/>
        </p:nvSpPr>
        <p:spPr bwMode="auto">
          <a:xfrm>
            <a:off x="1384300" y="4324350"/>
            <a:ext cx="229870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幼圆" panose="02010509060101010101" pitchFamily="49" charset="-122"/>
                <a:cs typeface="+mn-cs"/>
              </a:rPr>
              <a:t>信息安全的定义</a:t>
            </a:r>
          </a:p>
        </p:txBody>
      </p:sp>
      <p:sp>
        <p:nvSpPr>
          <p:cNvPr id="8" name="文本框 7">
            <a:extLst>
              <a:ext uri="{FF2B5EF4-FFF2-40B4-BE49-F238E27FC236}">
                <a16:creationId xmlns:a16="http://schemas.microsoft.com/office/drawing/2014/main" id="{64E48D27-8715-49D6-82A1-EC85C6A55C29}"/>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2688" y="1162050"/>
            <a:ext cx="5861050" cy="1089025"/>
          </a:xfrm>
          <a:prstGeom prst="rect">
            <a:avLst/>
          </a:prstGeom>
        </p:spPr>
        <p:txBody>
          <a:bodyPr>
            <a:spAutoFit/>
          </a:bodyPr>
          <a:lstStyle/>
          <a:p>
            <a:pPr marL="285750" marR="0" lvl="0" indent="-285750" algn="l" defTabSz="457200" rtl="0" eaLnBrk="1" fontAlgn="auto" latinLnBrk="0" hangingPunct="1">
              <a:lnSpc>
                <a:spcPct val="90000"/>
              </a:lnSpc>
              <a:spcBef>
                <a:spcPts val="0"/>
              </a:spcBef>
              <a:spcAft>
                <a:spcPts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欧盟的定义：在既定的密级条件下，网络与信息系统抵御意外事件或恶意行为的能力。这些事件和行为将危及所存储或传输的数据以及经由这些网络和系统所提供的服务的可用性、真实性、完整性和机密性。</a:t>
            </a:r>
          </a:p>
        </p:txBody>
      </p:sp>
      <p:sp>
        <p:nvSpPr>
          <p:cNvPr id="5" name="矩形 4"/>
          <p:cNvSpPr/>
          <p:nvPr/>
        </p:nvSpPr>
        <p:spPr>
          <a:xfrm>
            <a:off x="1182688" y="2489200"/>
            <a:ext cx="5959475" cy="1090613"/>
          </a:xfrm>
          <a:prstGeom prst="rect">
            <a:avLst/>
          </a:prstGeom>
        </p:spPr>
        <p:txBody>
          <a:bodyPr>
            <a:spAutoFit/>
          </a:bodyPr>
          <a:lstStyle/>
          <a:p>
            <a:pPr marL="285750" marR="0" lvl="0" indent="-285750" algn="l" defTabSz="457200" rtl="0" eaLnBrk="1" fontAlgn="auto" latinLnBrk="0" hangingPunct="1">
              <a:lnSpc>
                <a:spcPct val="90000"/>
              </a:lnSpc>
              <a:spcBef>
                <a:spcPts val="0"/>
              </a:spcBef>
              <a:spcAft>
                <a:spcPts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美国国防部在信息保障（</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IA</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）中的定义：保护和防御信息及信息系统，确保其可用性，完整性，保密性，可认证性，不可否认性等特性。这包括在信息系统中融入保护，检测，反应功能，并提供信息系统的恢复功能。</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     </a:t>
            </a:r>
            <a:endPar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
        <p:nvSpPr>
          <p:cNvPr id="7" name="矩形 6"/>
          <p:cNvSpPr/>
          <p:nvPr/>
        </p:nvSpPr>
        <p:spPr>
          <a:xfrm>
            <a:off x="1182688" y="3817938"/>
            <a:ext cx="7343775" cy="839787"/>
          </a:xfrm>
          <a:prstGeom prst="rect">
            <a:avLst/>
          </a:prstGeom>
        </p:spPr>
        <p:txBody>
          <a:bodyPr>
            <a:spAutoFit/>
          </a:bodyPr>
          <a:lstStyle/>
          <a:p>
            <a:pPr marL="285750" marR="0" lvl="0" indent="-285750" algn="l" defTabSz="457200" rtl="0" eaLnBrk="1" fontAlgn="auto" latinLnBrk="0" hangingPunct="1">
              <a:lnSpc>
                <a:spcPct val="90000"/>
              </a:lnSpc>
              <a:spcBef>
                <a:spcPts val="0"/>
              </a:spcBef>
              <a:spcAft>
                <a:spcPts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我国信息安全专家沈昌祥院士的定义：保护信息和信息系统不被未经授权的访问、使用、泄露、修改和破坏，为信息和信息系统提供保密性、完整性、可用性、可控性和不可否认性。 </a:t>
            </a:r>
          </a:p>
        </p:txBody>
      </p:sp>
      <p:sp>
        <p:nvSpPr>
          <p:cNvPr id="4" name="矩形 3"/>
          <p:cNvSpPr/>
          <p:nvPr/>
        </p:nvSpPr>
        <p:spPr>
          <a:xfrm>
            <a:off x="1182688" y="4900613"/>
            <a:ext cx="5522912" cy="923925"/>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和一般意义上的安全一样，信息系统安全也是一个动力学演化的动态变化概念，并且随着信息技术的发展以及信息化普及的程度而不断被赋予新的内涵。</a:t>
            </a:r>
          </a:p>
        </p:txBody>
      </p:sp>
      <p:pic>
        <p:nvPicPr>
          <p:cNvPr id="3891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0875" y="1162050"/>
            <a:ext cx="152558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08863" y="2489200"/>
            <a:ext cx="1117600"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508500"/>
            <a:ext cx="2268538"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4241DB1D-2972-420B-90BB-ACB72C5B2714}"/>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6"/>
          <p:cNvSpPr>
            <a:spLocks noGrp="1"/>
          </p:cNvSpPr>
          <p:nvPr>
            <p:ph type="title"/>
          </p:nvPr>
        </p:nvSpPr>
        <p:spPr>
          <a:xfrm>
            <a:off x="3652633" y="421533"/>
            <a:ext cx="2183361" cy="784225"/>
          </a:xfrm>
        </p:spPr>
        <p:txBody>
          <a:bodyPr/>
          <a:lstStyle/>
          <a:p>
            <a:pPr eaLnBrk="1" hangingPunct="1"/>
            <a:r>
              <a:rPr lang="zh-CN" altLang="en-US" dirty="0"/>
              <a:t>参考书目</a:t>
            </a:r>
          </a:p>
        </p:txBody>
      </p:sp>
      <p:graphicFrame>
        <p:nvGraphicFramePr>
          <p:cNvPr id="8" name="表格 7"/>
          <p:cNvGraphicFramePr>
            <a:graphicFrameLocks noGrp="1"/>
          </p:cNvGraphicFramePr>
          <p:nvPr>
            <p:extLst>
              <p:ext uri="{D42A27DB-BD31-4B8C-83A1-F6EECF244321}">
                <p14:modId xmlns:p14="http://schemas.microsoft.com/office/powerpoint/2010/main" val="3220030159"/>
              </p:ext>
            </p:extLst>
          </p:nvPr>
        </p:nvGraphicFramePr>
        <p:xfrm>
          <a:off x="299257" y="1662545"/>
          <a:ext cx="8653549" cy="3606800"/>
        </p:xfrm>
        <a:graphic>
          <a:graphicData uri="http://schemas.openxmlformats.org/drawingml/2006/table">
            <a:tbl>
              <a:tblPr firstRow="1" bandRow="1">
                <a:tableStyleId>{F5AB1C69-6EDB-4FF4-983F-18BD219EF322}</a:tableStyleId>
              </a:tblPr>
              <a:tblGrid>
                <a:gridCol w="2144685">
                  <a:extLst>
                    <a:ext uri="{9D8B030D-6E8A-4147-A177-3AD203B41FA5}">
                      <a16:colId xmlns:a16="http://schemas.microsoft.com/office/drawing/2014/main" val="737011423"/>
                    </a:ext>
                  </a:extLst>
                </a:gridCol>
                <a:gridCol w="4023360">
                  <a:extLst>
                    <a:ext uri="{9D8B030D-6E8A-4147-A177-3AD203B41FA5}">
                      <a16:colId xmlns:a16="http://schemas.microsoft.com/office/drawing/2014/main" val="659242037"/>
                    </a:ext>
                  </a:extLst>
                </a:gridCol>
                <a:gridCol w="1787236">
                  <a:extLst>
                    <a:ext uri="{9D8B030D-6E8A-4147-A177-3AD203B41FA5}">
                      <a16:colId xmlns:a16="http://schemas.microsoft.com/office/drawing/2014/main" val="362018340"/>
                    </a:ext>
                  </a:extLst>
                </a:gridCol>
                <a:gridCol w="698268">
                  <a:extLst>
                    <a:ext uri="{9D8B030D-6E8A-4147-A177-3AD203B41FA5}">
                      <a16:colId xmlns:a16="http://schemas.microsoft.com/office/drawing/2014/main" val="3392079895"/>
                    </a:ext>
                  </a:extLst>
                </a:gridCol>
              </a:tblGrid>
              <a:tr h="524164">
                <a:tc>
                  <a:txBody>
                    <a:bodyPr/>
                    <a:lstStyle/>
                    <a:p>
                      <a:pPr algn="ctr"/>
                      <a:r>
                        <a:rPr lang="zh-CN" altLang="en-US" dirty="0"/>
                        <a:t>作者</a:t>
                      </a:r>
                    </a:p>
                  </a:txBody>
                  <a:tcPr anchor="ctr"/>
                </a:tc>
                <a:tc>
                  <a:txBody>
                    <a:bodyPr/>
                    <a:lstStyle/>
                    <a:p>
                      <a:pPr algn="ctr"/>
                      <a:r>
                        <a:rPr lang="zh-CN" altLang="en-US" dirty="0"/>
                        <a:t>书目名称</a:t>
                      </a:r>
                    </a:p>
                  </a:txBody>
                  <a:tcPr anchor="ctr"/>
                </a:tc>
                <a:tc>
                  <a:txBody>
                    <a:bodyPr/>
                    <a:lstStyle/>
                    <a:p>
                      <a:pPr algn="ctr"/>
                      <a:r>
                        <a:rPr lang="zh-CN" altLang="en-US" dirty="0"/>
                        <a:t>出版社</a:t>
                      </a:r>
                    </a:p>
                  </a:txBody>
                  <a:tcPr anchor="ctr"/>
                </a:tc>
                <a:tc>
                  <a:txBody>
                    <a:bodyPr/>
                    <a:lstStyle/>
                    <a:p>
                      <a:pPr algn="ctr"/>
                      <a:r>
                        <a:rPr lang="zh-CN" altLang="en-US" dirty="0"/>
                        <a:t>出版年份</a:t>
                      </a:r>
                    </a:p>
                  </a:txBody>
                  <a:tcPr anchor="ctr"/>
                </a:tc>
                <a:extLst>
                  <a:ext uri="{0D108BD9-81ED-4DB2-BD59-A6C34878D82A}">
                    <a16:rowId xmlns:a16="http://schemas.microsoft.com/office/drawing/2014/main" val="4184550180"/>
                  </a:ext>
                </a:extLst>
              </a:tr>
              <a:tr h="370840">
                <a:tc>
                  <a:txBody>
                    <a:bodyPr/>
                    <a:lstStyle/>
                    <a:p>
                      <a:r>
                        <a:rPr lang="zh-CN" altLang="en-US" dirty="0"/>
                        <a:t>付永钢</a:t>
                      </a:r>
                    </a:p>
                  </a:txBody>
                  <a:tcPr/>
                </a:tc>
                <a:tc>
                  <a:txBody>
                    <a:bodyPr/>
                    <a:lstStyle/>
                    <a:p>
                      <a:r>
                        <a:rPr lang="zh-CN" altLang="en-US" dirty="0"/>
                        <a:t>计算机信息安全技术（第</a:t>
                      </a:r>
                      <a:r>
                        <a:rPr lang="en-US" altLang="zh-CN" dirty="0"/>
                        <a:t>2</a:t>
                      </a:r>
                      <a:r>
                        <a:rPr lang="zh-CN" altLang="en-US" dirty="0"/>
                        <a:t>版）</a:t>
                      </a:r>
                    </a:p>
                  </a:txBody>
                  <a:tcPr/>
                </a:tc>
                <a:tc>
                  <a:txBody>
                    <a:bodyPr/>
                    <a:lstStyle/>
                    <a:p>
                      <a:r>
                        <a:rPr lang="zh-CN" altLang="en-US" dirty="0"/>
                        <a:t>清华大学出版社</a:t>
                      </a:r>
                    </a:p>
                  </a:txBody>
                  <a:tcPr/>
                </a:tc>
                <a:tc>
                  <a:txBody>
                    <a:bodyPr/>
                    <a:lstStyle/>
                    <a:p>
                      <a:r>
                        <a:rPr lang="en-US" altLang="zh-CN" dirty="0"/>
                        <a:t>2017</a:t>
                      </a:r>
                    </a:p>
                  </a:txBody>
                  <a:tcPr/>
                </a:tc>
                <a:extLst>
                  <a:ext uri="{0D108BD9-81ED-4DB2-BD59-A6C34878D82A}">
                    <a16:rowId xmlns:a16="http://schemas.microsoft.com/office/drawing/2014/main" val="704427344"/>
                  </a:ext>
                </a:extLst>
              </a:tr>
              <a:tr h="370840">
                <a:tc>
                  <a:txBody>
                    <a:bodyPr/>
                    <a:lstStyle/>
                    <a:p>
                      <a:r>
                        <a:rPr lang="zh-CN" altLang="en-US" dirty="0"/>
                        <a:t>袁津生等</a:t>
                      </a:r>
                    </a:p>
                  </a:txBody>
                  <a:tcPr/>
                </a:tc>
                <a:tc>
                  <a:txBody>
                    <a:bodyPr/>
                    <a:lstStyle/>
                    <a:p>
                      <a:r>
                        <a:rPr lang="zh-CN" altLang="en-US" dirty="0"/>
                        <a:t>计算机网络安全基础</a:t>
                      </a:r>
                    </a:p>
                  </a:txBody>
                  <a:tcPr/>
                </a:tc>
                <a:tc>
                  <a:txBody>
                    <a:bodyPr/>
                    <a:lstStyle/>
                    <a:p>
                      <a:r>
                        <a:rPr lang="zh-CN" altLang="en-US" dirty="0"/>
                        <a:t>人民邮电出版社</a:t>
                      </a:r>
                    </a:p>
                  </a:txBody>
                  <a:tcPr/>
                </a:tc>
                <a:tc>
                  <a:txBody>
                    <a:bodyPr/>
                    <a:lstStyle/>
                    <a:p>
                      <a:r>
                        <a:rPr lang="en-US" altLang="zh-CN" dirty="0"/>
                        <a:t>2013</a:t>
                      </a:r>
                    </a:p>
                  </a:txBody>
                  <a:tcPr/>
                </a:tc>
                <a:extLst>
                  <a:ext uri="{0D108BD9-81ED-4DB2-BD59-A6C34878D82A}">
                    <a16:rowId xmlns:a16="http://schemas.microsoft.com/office/drawing/2014/main" val="264898650"/>
                  </a:ext>
                </a:extLst>
              </a:tr>
              <a:tr h="370840">
                <a:tc>
                  <a:txBody>
                    <a:bodyPr/>
                    <a:lstStyle/>
                    <a:p>
                      <a:r>
                        <a:rPr lang="en-US" altLang="zh-CN" dirty="0"/>
                        <a:t>William Stalling</a:t>
                      </a:r>
                      <a:endParaRPr lang="zh-CN" altLang="en-US" dirty="0"/>
                    </a:p>
                  </a:txBody>
                  <a:tcPr/>
                </a:tc>
                <a:tc>
                  <a:txBody>
                    <a:bodyPr/>
                    <a:lstStyle/>
                    <a:p>
                      <a:r>
                        <a:rPr lang="zh-CN" altLang="en-US" dirty="0"/>
                        <a:t>网络安全基础：应用与标准</a:t>
                      </a:r>
                    </a:p>
                  </a:txBody>
                  <a:tcPr/>
                </a:tc>
                <a:tc>
                  <a:txBody>
                    <a:bodyPr/>
                    <a:lstStyle/>
                    <a:p>
                      <a:r>
                        <a:rPr lang="zh-CN" altLang="en-US" dirty="0"/>
                        <a:t>清华大学出版社</a:t>
                      </a:r>
                    </a:p>
                  </a:txBody>
                  <a:tcPr/>
                </a:tc>
                <a:tc>
                  <a:txBody>
                    <a:bodyPr/>
                    <a:lstStyle/>
                    <a:p>
                      <a:r>
                        <a:rPr lang="en-US" altLang="zh-CN" dirty="0"/>
                        <a:t>2014</a:t>
                      </a:r>
                    </a:p>
                  </a:txBody>
                  <a:tcPr/>
                </a:tc>
                <a:extLst>
                  <a:ext uri="{0D108BD9-81ED-4DB2-BD59-A6C34878D82A}">
                    <a16:rowId xmlns:a16="http://schemas.microsoft.com/office/drawing/2014/main" val="4289959436"/>
                  </a:ext>
                </a:extLst>
              </a:tr>
              <a:tr h="370840">
                <a:tc>
                  <a:txBody>
                    <a:bodyPr/>
                    <a:lstStyle/>
                    <a:p>
                      <a:r>
                        <a:rPr lang="en-US" altLang="zh-CN" dirty="0"/>
                        <a:t>Stuart McClure </a:t>
                      </a:r>
                      <a:r>
                        <a:rPr lang="zh-CN" altLang="en-US" dirty="0"/>
                        <a:t>等</a:t>
                      </a:r>
                    </a:p>
                  </a:txBody>
                  <a:tcPr/>
                </a:tc>
                <a:tc>
                  <a:txBody>
                    <a:bodyPr/>
                    <a:lstStyle/>
                    <a:p>
                      <a:r>
                        <a:rPr lang="zh-CN" altLang="en-US" dirty="0"/>
                        <a:t>黑客大曝光</a:t>
                      </a:r>
                      <a:r>
                        <a:rPr lang="en-US" altLang="zh-CN" dirty="0"/>
                        <a:t>:</a:t>
                      </a:r>
                      <a:r>
                        <a:rPr lang="zh-CN" altLang="en-US" dirty="0"/>
                        <a:t>网络安全机密与解决方案</a:t>
                      </a:r>
                    </a:p>
                  </a:txBody>
                  <a:tcPr/>
                </a:tc>
                <a:tc>
                  <a:txBody>
                    <a:bodyPr/>
                    <a:lstStyle/>
                    <a:p>
                      <a:r>
                        <a:rPr lang="zh-CN" altLang="en-US" dirty="0"/>
                        <a:t>清华大学出版社</a:t>
                      </a:r>
                    </a:p>
                  </a:txBody>
                  <a:tcPr/>
                </a:tc>
                <a:tc>
                  <a:txBody>
                    <a:bodyPr/>
                    <a:lstStyle/>
                    <a:p>
                      <a:r>
                        <a:rPr lang="en-US" altLang="zh-CN" dirty="0"/>
                        <a:t>2013</a:t>
                      </a:r>
                    </a:p>
                  </a:txBody>
                  <a:tcPr/>
                </a:tc>
                <a:extLst>
                  <a:ext uri="{0D108BD9-81ED-4DB2-BD59-A6C34878D82A}">
                    <a16:rowId xmlns:a16="http://schemas.microsoft.com/office/drawing/2014/main" val="2275379950"/>
                  </a:ext>
                </a:extLst>
              </a:tr>
              <a:tr h="370840">
                <a:tc>
                  <a:txBody>
                    <a:bodyPr/>
                    <a:lstStyle/>
                    <a:p>
                      <a:r>
                        <a:rPr lang="en-US" altLang="zh-CN" dirty="0"/>
                        <a:t>Saadat Malik</a:t>
                      </a:r>
                      <a:endParaRPr lang="zh-CN" altLang="en-US" dirty="0"/>
                    </a:p>
                  </a:txBody>
                  <a:tcPr/>
                </a:tc>
                <a:tc>
                  <a:txBody>
                    <a:bodyPr/>
                    <a:lstStyle/>
                    <a:p>
                      <a:r>
                        <a:rPr lang="zh-CN" altLang="en-US" dirty="0"/>
                        <a:t>网络安全体系结构</a:t>
                      </a:r>
                    </a:p>
                  </a:txBody>
                  <a:tcPr/>
                </a:tc>
                <a:tc>
                  <a:txBody>
                    <a:bodyPr/>
                    <a:lstStyle/>
                    <a:p>
                      <a:r>
                        <a:rPr lang="zh-CN" altLang="en-US" dirty="0"/>
                        <a:t>人民邮电出版社</a:t>
                      </a:r>
                    </a:p>
                  </a:txBody>
                  <a:tcPr/>
                </a:tc>
                <a:tc>
                  <a:txBody>
                    <a:bodyPr/>
                    <a:lstStyle/>
                    <a:p>
                      <a:r>
                        <a:rPr lang="en-US" altLang="zh-CN" dirty="0"/>
                        <a:t>2013</a:t>
                      </a:r>
                    </a:p>
                  </a:txBody>
                  <a:tcPr/>
                </a:tc>
                <a:extLst>
                  <a:ext uri="{0D108BD9-81ED-4DB2-BD59-A6C34878D82A}">
                    <a16:rowId xmlns:a16="http://schemas.microsoft.com/office/drawing/2014/main" val="3646342241"/>
                  </a:ext>
                </a:extLst>
              </a:tr>
              <a:tr h="370840">
                <a:tc>
                  <a:txBody>
                    <a:bodyPr/>
                    <a:lstStyle/>
                    <a:p>
                      <a:r>
                        <a:rPr lang="en-US" altLang="zh-CN" dirty="0" err="1"/>
                        <a:t>Antoon</a:t>
                      </a:r>
                      <a:r>
                        <a:rPr lang="en-US" altLang="zh-CN" dirty="0"/>
                        <a:t> </a:t>
                      </a:r>
                      <a:r>
                        <a:rPr lang="en-US" altLang="zh-CN" dirty="0" err="1"/>
                        <a:t>W.Rufi</a:t>
                      </a:r>
                      <a:endParaRPr lang="zh-CN" altLang="en-US" dirty="0"/>
                    </a:p>
                  </a:txBody>
                  <a:tcPr/>
                </a:tc>
                <a:tc>
                  <a:txBody>
                    <a:bodyPr/>
                    <a:lstStyle/>
                    <a:p>
                      <a:r>
                        <a:rPr lang="zh-CN" altLang="en-US" dirty="0"/>
                        <a:t>思科网络技术学院教程：网络安全</a:t>
                      </a:r>
                    </a:p>
                  </a:txBody>
                  <a:tcPr/>
                </a:tc>
                <a:tc>
                  <a:txBody>
                    <a:bodyPr/>
                    <a:lstStyle/>
                    <a:p>
                      <a:r>
                        <a:rPr lang="zh-CN" altLang="en-US" dirty="0"/>
                        <a:t>人民邮电出版社</a:t>
                      </a:r>
                    </a:p>
                  </a:txBody>
                  <a:tcPr/>
                </a:tc>
                <a:tc>
                  <a:txBody>
                    <a:bodyPr/>
                    <a:lstStyle/>
                    <a:p>
                      <a:r>
                        <a:rPr lang="en-US" altLang="zh-CN" dirty="0"/>
                        <a:t>2008</a:t>
                      </a:r>
                      <a:endParaRPr lang="zh-CN" altLang="en-US" dirty="0"/>
                    </a:p>
                  </a:txBody>
                  <a:tcPr/>
                </a:tc>
                <a:extLst>
                  <a:ext uri="{0D108BD9-81ED-4DB2-BD59-A6C34878D82A}">
                    <a16:rowId xmlns:a16="http://schemas.microsoft.com/office/drawing/2014/main" val="704715629"/>
                  </a:ext>
                </a:extLst>
              </a:tr>
              <a:tr h="370840">
                <a:tc>
                  <a:txBody>
                    <a:bodyPr/>
                    <a:lstStyle/>
                    <a:p>
                      <a:r>
                        <a:rPr lang="zh-CN" altLang="en-US" dirty="0"/>
                        <a:t>蒋亚军</a:t>
                      </a:r>
                    </a:p>
                  </a:txBody>
                  <a:tcPr/>
                </a:tc>
                <a:tc>
                  <a:txBody>
                    <a:bodyPr/>
                    <a:lstStyle/>
                    <a:p>
                      <a:r>
                        <a:rPr lang="zh-CN" altLang="en-US" dirty="0"/>
                        <a:t>网络安全技术与实践</a:t>
                      </a:r>
                    </a:p>
                  </a:txBody>
                  <a:tcPr/>
                </a:tc>
                <a:tc>
                  <a:txBody>
                    <a:bodyPr/>
                    <a:lstStyle/>
                    <a:p>
                      <a:r>
                        <a:rPr lang="zh-CN" altLang="en-US" dirty="0"/>
                        <a:t>人民邮电出版社</a:t>
                      </a:r>
                    </a:p>
                  </a:txBody>
                  <a:tcPr/>
                </a:tc>
                <a:tc>
                  <a:txBody>
                    <a:bodyPr/>
                    <a:lstStyle/>
                    <a:p>
                      <a:r>
                        <a:rPr lang="en-US" altLang="zh-CN" dirty="0"/>
                        <a:t>2012</a:t>
                      </a:r>
                      <a:endParaRPr lang="zh-CN" altLang="en-US" dirty="0"/>
                    </a:p>
                  </a:txBody>
                  <a:tcPr/>
                </a:tc>
                <a:extLst>
                  <a:ext uri="{0D108BD9-81ED-4DB2-BD59-A6C34878D82A}">
                    <a16:rowId xmlns:a16="http://schemas.microsoft.com/office/drawing/2014/main" val="3641465151"/>
                  </a:ext>
                </a:extLst>
              </a:tr>
              <a:tr h="370840">
                <a:tc>
                  <a:txBody>
                    <a:bodyPr/>
                    <a:lstStyle/>
                    <a:p>
                      <a:r>
                        <a:rPr lang="zh-CN" altLang="en-US" dirty="0"/>
                        <a:t>陈卓</a:t>
                      </a:r>
                    </a:p>
                  </a:txBody>
                  <a:tcPr/>
                </a:tc>
                <a:tc>
                  <a:txBody>
                    <a:bodyPr/>
                    <a:lstStyle/>
                    <a:p>
                      <a:r>
                        <a:rPr lang="zh-CN" altLang="en-US" dirty="0"/>
                        <a:t>网络安全编程与实践</a:t>
                      </a:r>
                    </a:p>
                  </a:txBody>
                  <a:tcPr/>
                </a:tc>
                <a:tc>
                  <a:txBody>
                    <a:bodyPr/>
                    <a:lstStyle/>
                    <a:p>
                      <a:r>
                        <a:rPr lang="zh-CN" altLang="en-US" kern="100" dirty="0">
                          <a:solidFill>
                            <a:schemeClr val="tx1"/>
                          </a:solidFill>
                          <a:latin typeface="+mn-ea"/>
                          <a:cs typeface="Times New Roman" panose="02020603050405020304" pitchFamily="18" charset="0"/>
                        </a:rPr>
                        <a:t>国防工业出版社</a:t>
                      </a:r>
                      <a:endParaRPr lang="zh-CN" altLang="en-US" dirty="0">
                        <a:solidFill>
                          <a:schemeClr val="tx1"/>
                        </a:solidFill>
                      </a:endParaRPr>
                    </a:p>
                  </a:txBody>
                  <a:tcPr/>
                </a:tc>
                <a:tc>
                  <a:txBody>
                    <a:bodyPr/>
                    <a:lstStyle/>
                    <a:p>
                      <a:r>
                        <a:rPr lang="en-US" altLang="zh-CN" dirty="0"/>
                        <a:t>2008</a:t>
                      </a:r>
                      <a:endParaRPr lang="zh-CN" altLang="en-US" dirty="0"/>
                    </a:p>
                  </a:txBody>
                  <a:tcPr/>
                </a:tc>
                <a:extLst>
                  <a:ext uri="{0D108BD9-81ED-4DB2-BD59-A6C34878D82A}">
                    <a16:rowId xmlns:a16="http://schemas.microsoft.com/office/drawing/2014/main" val="61533801"/>
                  </a:ext>
                </a:extLst>
              </a:tr>
            </a:tbl>
          </a:graphicData>
        </a:graphic>
      </p:graphicFrame>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2"/>
          <p:cNvSpPr>
            <a:spLocks noChangeArrowheads="1"/>
          </p:cNvSpPr>
          <p:nvPr/>
        </p:nvSpPr>
        <p:spPr bwMode="auto">
          <a:xfrm>
            <a:off x="1217613" y="1387475"/>
            <a:ext cx="1826141" cy="369332"/>
          </a:xfrm>
          <a:prstGeom prst="rect">
            <a:avLst/>
          </a:prstGeom>
          <a:noFill/>
          <a:ln>
            <a:noFill/>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1. </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信息安全目的</a:t>
            </a:r>
          </a:p>
        </p:txBody>
      </p:sp>
      <p:sp>
        <p:nvSpPr>
          <p:cNvPr id="39940" name="矩形 4"/>
          <p:cNvSpPr>
            <a:spLocks noChangeArrowheads="1"/>
          </p:cNvSpPr>
          <p:nvPr/>
        </p:nvSpPr>
        <p:spPr bwMode="auto">
          <a:xfrm>
            <a:off x="1217613" y="1952625"/>
            <a:ext cx="7326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信息系统安全的终极目的：在系统实现过程中，对组织、合作伙伴、及其客户的</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IT</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相关风险给出应有的关心考虑，从而帮助组织实现其使命</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业务（</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Mission/Business</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）的全部目的。</a:t>
            </a:r>
          </a:p>
        </p:txBody>
      </p:sp>
      <p:sp>
        <p:nvSpPr>
          <p:cNvPr id="39941" name="矩形 5"/>
          <p:cNvSpPr>
            <a:spLocks noChangeArrowheads="1"/>
          </p:cNvSpPr>
          <p:nvPr/>
        </p:nvSpPr>
        <p:spPr bwMode="auto">
          <a:xfrm>
            <a:off x="1217613" y="3435350"/>
            <a:ext cx="1826141" cy="369332"/>
          </a:xfrm>
          <a:prstGeom prst="rect">
            <a:avLst/>
          </a:prstGeom>
          <a:noFill/>
          <a:ln>
            <a:noFill/>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2. </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信息安全目标</a:t>
            </a:r>
          </a:p>
        </p:txBody>
      </p:sp>
      <p:sp>
        <p:nvSpPr>
          <p:cNvPr id="39942" name="矩形 3"/>
          <p:cNvSpPr>
            <a:spLocks noChangeArrowheads="1"/>
          </p:cNvSpPr>
          <p:nvPr/>
        </p:nvSpPr>
        <p:spPr bwMode="auto">
          <a:xfrm>
            <a:off x="1217613" y="3994150"/>
            <a:ext cx="7326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方正书宋简体"/>
                <a:cs typeface="方正书宋简体"/>
              </a:rPr>
              <a:t>信息安全是以保护信息资产、防止信息被恶意泄露、修改和破坏为目的，通过相关技术，保证信息在各环节中的存储、传输和交换的机密（保密）性、完整性、可用性、不可否认性和可控性。</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8" name="矩形 7"/>
          <p:cNvSpPr/>
          <p:nvPr/>
        </p:nvSpPr>
        <p:spPr>
          <a:xfrm>
            <a:off x="1217613" y="5181600"/>
            <a:ext cx="7326312" cy="954088"/>
          </a:xfrm>
          <a:prstGeom prst="rect">
            <a:avLst/>
          </a:prstGeom>
          <a:solidFill>
            <a:schemeClr val="accent6">
              <a:lumMod val="75000"/>
            </a:schemeClr>
          </a:solidFill>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entury Gothic" panose="020B0502020202020204" pitchFamily="34" charset="0"/>
                <a:ea typeface="幼圆" panose="02010509060101010101" pitchFamily="49" charset="-122"/>
                <a:cs typeface="+mn-cs"/>
              </a:rPr>
              <a:t>机密性、完整性、可用性、不可否认性和可控性也被称为信息系统安全的五大属性。</a:t>
            </a:r>
          </a:p>
        </p:txBody>
      </p:sp>
      <p:sp>
        <p:nvSpPr>
          <p:cNvPr id="9" name="文本框 8">
            <a:extLst>
              <a:ext uri="{FF2B5EF4-FFF2-40B4-BE49-F238E27FC236}">
                <a16:creationId xmlns:a16="http://schemas.microsoft.com/office/drawing/2014/main" id="{24338BBE-6E4C-43B9-AED5-CE84656AA15D}"/>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文本框 1"/>
          <p:cNvSpPr txBox="1">
            <a:spLocks noChangeArrowheads="1"/>
          </p:cNvSpPr>
          <p:nvPr/>
        </p:nvSpPr>
        <p:spPr bwMode="auto">
          <a:xfrm>
            <a:off x="1325563" y="1228725"/>
            <a:ext cx="2967304"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3.</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信息安全的基本属性</a:t>
            </a:r>
          </a:p>
        </p:txBody>
      </p:sp>
      <p:sp>
        <p:nvSpPr>
          <p:cNvPr id="6" name="矩形 5"/>
          <p:cNvSpPr/>
          <p:nvPr/>
        </p:nvSpPr>
        <p:spPr>
          <a:xfrm>
            <a:off x="1325563" y="1773238"/>
            <a:ext cx="5389562" cy="36830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信息安全的基本属性主要表现在以下</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5</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个方面：</a:t>
            </a:r>
          </a:p>
        </p:txBody>
      </p:sp>
      <p:sp>
        <p:nvSpPr>
          <p:cNvPr id="8" name="矩形 7"/>
          <p:cNvSpPr/>
          <p:nvPr/>
        </p:nvSpPr>
        <p:spPr>
          <a:xfrm>
            <a:off x="1325563" y="2387600"/>
            <a:ext cx="364715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
                <a:srgbClr val="A53010"/>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1</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）机密性（</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Confidentiality</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p>
        </p:txBody>
      </p:sp>
      <p:sp>
        <p:nvSpPr>
          <p:cNvPr id="40966" name="矩形 8"/>
          <p:cNvSpPr>
            <a:spLocks noChangeArrowheads="1"/>
          </p:cNvSpPr>
          <p:nvPr/>
        </p:nvSpPr>
        <p:spPr bwMode="auto">
          <a:xfrm>
            <a:off x="1325563" y="2884554"/>
            <a:ext cx="5700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宋体" panose="02010600030101010101" pitchFamily="2" charset="-122"/>
                <a:cs typeface="+mn-cs"/>
              </a:rPr>
              <a:t>私密的或机密的信息不能透露给非授权的个体。</a:t>
            </a:r>
          </a:p>
        </p:txBody>
      </p:sp>
      <p:sp>
        <p:nvSpPr>
          <p:cNvPr id="10" name="矩形 9"/>
          <p:cNvSpPr/>
          <p:nvPr/>
        </p:nvSpPr>
        <p:spPr>
          <a:xfrm>
            <a:off x="1604695" y="3380476"/>
            <a:ext cx="6824929"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信息的机密性依据信息被允许访问对象的多少而不同，所有人员都可以访问的信息为公开信息，需要限制访问的信息为敏感信息或秘密信息，根据信息的重要程度和保密要求将信息分为不同密级。</a:t>
            </a:r>
          </a:p>
        </p:txBody>
      </p:sp>
      <p:sp>
        <p:nvSpPr>
          <p:cNvPr id="40968" name="矩形 10"/>
          <p:cNvSpPr>
            <a:spLocks noChangeArrowheads="1"/>
          </p:cNvSpPr>
          <p:nvPr/>
        </p:nvSpPr>
        <p:spPr bwMode="auto">
          <a:xfrm>
            <a:off x="1604696" y="5341662"/>
            <a:ext cx="3284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机密性的保障技术主要包括：</a:t>
            </a:r>
          </a:p>
        </p:txBody>
      </p:sp>
      <p:sp>
        <p:nvSpPr>
          <p:cNvPr id="2" name="矩形 1"/>
          <p:cNvSpPr/>
          <p:nvPr/>
        </p:nvSpPr>
        <p:spPr>
          <a:xfrm>
            <a:off x="1325563" y="4374192"/>
            <a:ext cx="7104062" cy="369332"/>
          </a:xfrm>
          <a:prstGeom prst="rect">
            <a:avLst/>
          </a:prstGeom>
        </p:spPr>
        <p:txBody>
          <a:bodyPr wrap="square">
            <a:spAutoFit/>
          </a:bodyPr>
          <a:lstStyle/>
          <a:p>
            <a:pPr marL="285750" marR="0" lvl="0" indent="-285750" algn="l" defTabSz="457200" rtl="0" eaLnBrk="0" fontAlgn="base" latinLnBrk="0" hangingPunct="0">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一般分为：公开、秘密、机密和绝密四个等级</a:t>
            </a:r>
          </a:p>
        </p:txBody>
      </p:sp>
      <p:sp>
        <p:nvSpPr>
          <p:cNvPr id="4" name="矩形 3"/>
          <p:cNvSpPr/>
          <p:nvPr/>
        </p:nvSpPr>
        <p:spPr>
          <a:xfrm>
            <a:off x="1604696" y="4857927"/>
            <a:ext cx="7104062" cy="369332"/>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已授权用户根据所授予的操作权限可以对保密信息进行操作。</a:t>
            </a:r>
          </a:p>
        </p:txBody>
      </p:sp>
      <p:sp>
        <p:nvSpPr>
          <p:cNvPr id="5" name="矩形 4"/>
          <p:cNvSpPr/>
          <p:nvPr/>
        </p:nvSpPr>
        <p:spPr>
          <a:xfrm>
            <a:off x="1325562" y="5781380"/>
            <a:ext cx="7104061" cy="646331"/>
          </a:xfrm>
          <a:prstGeom prst="rect">
            <a:avLst/>
          </a:prstGeom>
        </p:spPr>
        <p:txBody>
          <a:bodyPr wrap="square">
            <a:spAutoFit/>
          </a:bodyPr>
          <a:lstStyle/>
          <a:p>
            <a:pPr marL="285750" marR="0" lvl="1"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物理保密技术（监控、门禁等）、防电磁辐射泄露技术、网络防截获和防窃听技术、加密和解密技术等。</a:t>
            </a:r>
          </a:p>
        </p:txBody>
      </p:sp>
      <p:sp>
        <p:nvSpPr>
          <p:cNvPr id="12" name="文本框 11">
            <a:extLst>
              <a:ext uri="{FF2B5EF4-FFF2-40B4-BE49-F238E27FC236}">
                <a16:creationId xmlns:a16="http://schemas.microsoft.com/office/drawing/2014/main" id="{974127B9-E352-42B7-A91D-45AB01B354CF}"/>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1588" y="1187450"/>
            <a:ext cx="295465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
                <a:srgbClr val="A53010"/>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2</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）完整性（</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Integrity</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p>
        </p:txBody>
      </p:sp>
      <p:sp>
        <p:nvSpPr>
          <p:cNvPr id="41987" name="文本框 8"/>
          <p:cNvSpPr txBox="1">
            <a:spLocks noChangeArrowheads="1"/>
          </p:cNvSpPr>
          <p:nvPr/>
        </p:nvSpPr>
        <p:spPr bwMode="auto">
          <a:xfrm>
            <a:off x="1358900" y="1762125"/>
            <a:ext cx="487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完整性包括数据完整性和系统完整性，其中：</a:t>
            </a:r>
          </a:p>
        </p:txBody>
      </p:sp>
      <p:sp>
        <p:nvSpPr>
          <p:cNvPr id="10" name="矩形 9"/>
          <p:cNvSpPr/>
          <p:nvPr/>
        </p:nvSpPr>
        <p:spPr>
          <a:xfrm>
            <a:off x="1358899" y="2212975"/>
            <a:ext cx="6302375"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数据完整性：信息和程序只能按指定的且授权的方式修改；</a:t>
            </a:r>
          </a:p>
        </p:txBody>
      </p:sp>
      <p:sp>
        <p:nvSpPr>
          <p:cNvPr id="11" name="矩形 10"/>
          <p:cNvSpPr/>
          <p:nvPr/>
        </p:nvSpPr>
        <p:spPr>
          <a:xfrm>
            <a:off x="1358900" y="2788206"/>
            <a:ext cx="6995828" cy="64611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系统完整性：系统不能受到故意的或无意的非授权操作，必须不折不扣地执行预定的功能。</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endParaRPr>
          </a:p>
        </p:txBody>
      </p:sp>
      <p:sp>
        <p:nvSpPr>
          <p:cNvPr id="13" name="矩形 12"/>
          <p:cNvSpPr/>
          <p:nvPr/>
        </p:nvSpPr>
        <p:spPr>
          <a:xfrm>
            <a:off x="1358899" y="5674314"/>
            <a:ext cx="4079375"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报文摘要、加密、数字签名等技术</a:t>
            </a:r>
          </a:p>
        </p:txBody>
      </p:sp>
      <p:sp>
        <p:nvSpPr>
          <p:cNvPr id="14" name="矩形 13"/>
          <p:cNvSpPr/>
          <p:nvPr/>
        </p:nvSpPr>
        <p:spPr>
          <a:xfrm>
            <a:off x="1268412" y="3614738"/>
            <a:ext cx="7221070" cy="120015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完整性一方面是保障在使用、传输、存储信息的过程中不发生篡改信息、丢失信息、错误信息等现象；另一方面是指信息处理的方法的正确性，执行不正当的操作，有可能造成重要文件的丢失，甚至整个系统的瘫痪。</a:t>
            </a:r>
          </a:p>
        </p:txBody>
      </p:sp>
      <p:sp>
        <p:nvSpPr>
          <p:cNvPr id="12" name="矩形 10"/>
          <p:cNvSpPr>
            <a:spLocks noChangeArrowheads="1"/>
          </p:cNvSpPr>
          <p:nvPr/>
        </p:nvSpPr>
        <p:spPr bwMode="auto">
          <a:xfrm>
            <a:off x="1358899" y="5059935"/>
            <a:ext cx="3284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完整性的保障技术主要包括：</a:t>
            </a:r>
          </a:p>
        </p:txBody>
      </p:sp>
      <p:sp>
        <p:nvSpPr>
          <p:cNvPr id="15" name="文本框 14">
            <a:extLst>
              <a:ext uri="{FF2B5EF4-FFF2-40B4-BE49-F238E27FC236}">
                <a16:creationId xmlns:a16="http://schemas.microsoft.com/office/drawing/2014/main" id="{8D0A9003-251B-43C3-BC3F-4D740FD03564}"/>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30313" y="1252538"/>
            <a:ext cx="330090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
                <a:srgbClr val="A53010"/>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3</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）可用性（</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Availability</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p>
        </p:txBody>
      </p:sp>
      <p:sp>
        <p:nvSpPr>
          <p:cNvPr id="7" name="矩形 6"/>
          <p:cNvSpPr/>
          <p:nvPr/>
        </p:nvSpPr>
        <p:spPr>
          <a:xfrm>
            <a:off x="1272574" y="1923866"/>
            <a:ext cx="5775493"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系统必须及时地工作，不能拒绝向授权用户提供服务。</a:t>
            </a:r>
          </a:p>
        </p:txBody>
      </p:sp>
      <p:sp>
        <p:nvSpPr>
          <p:cNvPr id="8" name="矩形 7"/>
          <p:cNvSpPr/>
          <p:nvPr/>
        </p:nvSpPr>
        <p:spPr>
          <a:xfrm>
            <a:off x="1272574" y="2441065"/>
            <a:ext cx="6831898" cy="840230"/>
          </a:xfrm>
          <a:prstGeom prst="rect">
            <a:avLst/>
          </a:prstGeom>
        </p:spPr>
        <p:txBody>
          <a:bodyPr wrap="square">
            <a:spAutoFit/>
          </a:bodyPr>
          <a:lstStyle/>
          <a:p>
            <a:pPr marL="0" marR="0" lvl="1" indent="0" algn="l" defTabSz="457200" rtl="0" eaLnBrk="1" fontAlgn="auto" latinLnBrk="0" hangingPunct="1">
              <a:lnSpc>
                <a:spcPct val="9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信息及相关的信息资产在授权人需要的时候，可以立即获得。例如，通信线路中断故障、网络的拥堵会造成信息在一段时间内不可用，影响正常的业务运营，就会造成对信息可用性的破坏。</a:t>
            </a:r>
          </a:p>
        </p:txBody>
      </p:sp>
      <p:sp>
        <p:nvSpPr>
          <p:cNvPr id="9" name="矩形 8"/>
          <p:cNvSpPr/>
          <p:nvPr/>
        </p:nvSpPr>
        <p:spPr>
          <a:xfrm>
            <a:off x="1230313" y="4521213"/>
            <a:ext cx="7057039" cy="369332"/>
          </a:xfrm>
          <a:prstGeom prst="rect">
            <a:avLst/>
          </a:prstGeom>
        </p:spPr>
        <p:txBody>
          <a:bodyPr wrap="square">
            <a:spAutoFit/>
          </a:bodyPr>
          <a:lstStyle/>
          <a:p>
            <a:pPr marL="285750" marR="0" lvl="1" indent="-285750" algn="l" defTabSz="457200" rtl="0" eaLnBrk="0" fontAlgn="base" latinLnBrk="0" hangingPunct="0">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实时的备份与恢复、设备和线路冗余、集群和虚拟化等技术</a:t>
            </a:r>
          </a:p>
        </p:txBody>
      </p:sp>
      <p:sp>
        <p:nvSpPr>
          <p:cNvPr id="2" name="矩形 1"/>
          <p:cNvSpPr/>
          <p:nvPr/>
        </p:nvSpPr>
        <p:spPr>
          <a:xfrm>
            <a:off x="1272574" y="3429163"/>
            <a:ext cx="6831898" cy="369332"/>
          </a:xfrm>
          <a:prstGeom prst="rect">
            <a:avLst/>
          </a:prstGeom>
        </p:spPr>
        <p:txBody>
          <a:bodyPr wrap="square">
            <a:spAutoFit/>
          </a:bodyPr>
          <a:lstStyle/>
          <a:p>
            <a:pPr marL="285750" marR="0" lvl="0" indent="-285750" algn="l" defTabSz="457200" rtl="0" eaLnBrk="0" fontAlgn="base" latinLnBrk="0" hangingPunct="0">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信息系统必须能适当地承受攻击并在失败时恢复。</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10" name="矩形 10"/>
          <p:cNvSpPr>
            <a:spLocks noChangeArrowheads="1"/>
          </p:cNvSpPr>
          <p:nvPr/>
        </p:nvSpPr>
        <p:spPr bwMode="auto">
          <a:xfrm>
            <a:off x="1230313" y="4004013"/>
            <a:ext cx="3284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可用性的保障技术主要包括：</a:t>
            </a:r>
          </a:p>
        </p:txBody>
      </p:sp>
      <p:sp>
        <p:nvSpPr>
          <p:cNvPr id="11" name="文本框 10">
            <a:extLst>
              <a:ext uri="{FF2B5EF4-FFF2-40B4-BE49-F238E27FC236}">
                <a16:creationId xmlns:a16="http://schemas.microsoft.com/office/drawing/2014/main" id="{72A6B713-5BAC-4709-8F41-11BEFC853447}"/>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1749" y="1361892"/>
            <a:ext cx="364715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
                <a:srgbClr val="A53010"/>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4</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）可控性（</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Controllability</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p>
        </p:txBody>
      </p:sp>
      <p:sp>
        <p:nvSpPr>
          <p:cNvPr id="44036" name="矩形 5"/>
          <p:cNvSpPr>
            <a:spLocks noChangeArrowheads="1"/>
          </p:cNvSpPr>
          <p:nvPr/>
        </p:nvSpPr>
        <p:spPr bwMode="auto">
          <a:xfrm>
            <a:off x="1301750" y="2070152"/>
            <a:ext cx="696982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任何对信息的访问和对信息系统的使用都能得到有效的安全监控，防止对信息和信息系统的非法（非授权）利用。 </a:t>
            </a:r>
          </a:p>
        </p:txBody>
      </p:sp>
      <p:sp>
        <p:nvSpPr>
          <p:cNvPr id="7" name="矩形 6"/>
          <p:cNvSpPr/>
          <p:nvPr/>
        </p:nvSpPr>
        <p:spPr>
          <a:xfrm>
            <a:off x="1600132" y="2924550"/>
            <a:ext cx="6902450" cy="923330"/>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如果任何主体（人</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程序）都能不受限制的访问、更改、以及传播信息系统中的敏感，则一定是安全保障系统失去了效用，信息系统处于失控状态。</a:t>
            </a:r>
          </a:p>
        </p:txBody>
      </p:sp>
      <p:sp>
        <p:nvSpPr>
          <p:cNvPr id="8" name="矩形 7"/>
          <p:cNvSpPr/>
          <p:nvPr/>
        </p:nvSpPr>
        <p:spPr>
          <a:xfrm>
            <a:off x="1301748" y="5578404"/>
            <a:ext cx="7341737" cy="369332"/>
          </a:xfrm>
          <a:prstGeom prst="rect">
            <a:avLst/>
          </a:prstGeom>
        </p:spPr>
        <p:txBody>
          <a:bodyPr wrap="square">
            <a:spAutoFit/>
          </a:bodyPr>
          <a:lstStyle/>
          <a:p>
            <a:pPr marL="285750" marR="0" lvl="1"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基于</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PKI/PMI</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（公钥基础设施</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授权管理基础设施）的访问控制技术</a:t>
            </a:r>
          </a:p>
        </p:txBody>
      </p:sp>
      <p:sp>
        <p:nvSpPr>
          <p:cNvPr id="2" name="矩形 1"/>
          <p:cNvSpPr/>
          <p:nvPr/>
        </p:nvSpPr>
        <p:spPr>
          <a:xfrm>
            <a:off x="1301749" y="4056166"/>
            <a:ext cx="6969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marR="0" lvl="1"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信息安全的可控性不但涉及信息的可控性，还与安全产品、安全市场、安全厂商、安全研发人员的可控性紧密相关。</a:t>
            </a:r>
          </a:p>
        </p:txBody>
      </p:sp>
      <p:sp>
        <p:nvSpPr>
          <p:cNvPr id="10" name="矩形 10"/>
          <p:cNvSpPr>
            <a:spLocks noChangeArrowheads="1"/>
          </p:cNvSpPr>
          <p:nvPr/>
        </p:nvSpPr>
        <p:spPr bwMode="auto">
          <a:xfrm>
            <a:off x="1301749" y="5003116"/>
            <a:ext cx="3284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可控性的保障技术主要包括：</a:t>
            </a:r>
          </a:p>
        </p:txBody>
      </p:sp>
      <p:sp>
        <p:nvSpPr>
          <p:cNvPr id="9" name="文本框 8">
            <a:extLst>
              <a:ext uri="{FF2B5EF4-FFF2-40B4-BE49-F238E27FC236}">
                <a16:creationId xmlns:a16="http://schemas.microsoft.com/office/drawing/2014/main" id="{8F1619A6-F8E6-4622-9F2F-9326CED2A825}"/>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矩形 6"/>
          <p:cNvSpPr>
            <a:spLocks noChangeArrowheads="1"/>
          </p:cNvSpPr>
          <p:nvPr/>
        </p:nvSpPr>
        <p:spPr bwMode="auto">
          <a:xfrm>
            <a:off x="1301749" y="1938690"/>
            <a:ext cx="703372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保护用户免遭来自系统中其他合法用户的威胁，而不是来自攻击者的威胁。</a:t>
            </a:r>
          </a:p>
        </p:txBody>
      </p:sp>
      <p:sp>
        <p:nvSpPr>
          <p:cNvPr id="8" name="矩形 7"/>
          <p:cNvSpPr/>
          <p:nvPr/>
        </p:nvSpPr>
        <p:spPr>
          <a:xfrm>
            <a:off x="1301748" y="3307182"/>
            <a:ext cx="7005637"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原发不可否认用于防止发送者否认自己已发送的数据和数据内容；</a:t>
            </a:r>
          </a:p>
        </p:txBody>
      </p:sp>
      <p:sp>
        <p:nvSpPr>
          <p:cNvPr id="9" name="矩形 8"/>
          <p:cNvSpPr/>
          <p:nvPr/>
        </p:nvSpPr>
        <p:spPr>
          <a:xfrm>
            <a:off x="1301747" y="5041981"/>
            <a:ext cx="6874978" cy="646331"/>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身份认证技术（包括数字签名、数字证书、</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IC</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或</a:t>
            </a:r>
            <a:r>
              <a:rPr kumimoji="0" lang="en-US" altLang="zh-CN" sz="1800" b="0" i="0" u="none" strike="noStrike" kern="1200" cap="none" spc="0" normalizeH="0" baseline="0" noProof="0" dirty="0" err="1">
                <a:ln>
                  <a:noFill/>
                </a:ln>
                <a:solidFill>
                  <a:prstClr val="black"/>
                </a:solidFill>
                <a:effectLst/>
                <a:uLnTx/>
                <a:uFillTx/>
                <a:latin typeface="幼圆" panose="02010509060101010101" pitchFamily="49" charset="-122"/>
                <a:ea typeface="幼圆" panose="02010509060101010101" pitchFamily="49" charset="-122"/>
                <a:cs typeface="+mn-cs"/>
              </a:rPr>
              <a:t>USBkey</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令牌、指纹、视网膜、掌形、脸形等）来保证。 </a:t>
            </a:r>
          </a:p>
        </p:txBody>
      </p:sp>
      <p:sp>
        <p:nvSpPr>
          <p:cNvPr id="11" name="矩形 10"/>
          <p:cNvSpPr/>
          <p:nvPr/>
        </p:nvSpPr>
        <p:spPr>
          <a:xfrm>
            <a:off x="1301749" y="1361892"/>
            <a:ext cx="422423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
                <a:srgbClr val="A53010"/>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5</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）不可否认性（</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Non- repudiation</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p>
        </p:txBody>
      </p:sp>
      <p:sp>
        <p:nvSpPr>
          <p:cNvPr id="2" name="矩形 1"/>
          <p:cNvSpPr/>
          <p:nvPr/>
        </p:nvSpPr>
        <p:spPr>
          <a:xfrm>
            <a:off x="1301748" y="2696296"/>
            <a:ext cx="5772819" cy="369332"/>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包括原发不可否认和接收不可否认：</a:t>
            </a:r>
          </a:p>
        </p:txBody>
      </p:sp>
      <p:sp>
        <p:nvSpPr>
          <p:cNvPr id="5" name="矩形 4"/>
          <p:cNvSpPr/>
          <p:nvPr/>
        </p:nvSpPr>
        <p:spPr>
          <a:xfrm>
            <a:off x="1301747" y="3840637"/>
            <a:ext cx="6754597"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接收不可否认用于防止接收者否认已接收过的数据和数据内容</a:t>
            </a:r>
          </a:p>
        </p:txBody>
      </p:sp>
      <p:sp>
        <p:nvSpPr>
          <p:cNvPr id="13" name="矩形 10"/>
          <p:cNvSpPr>
            <a:spLocks noChangeArrowheads="1"/>
          </p:cNvSpPr>
          <p:nvPr/>
        </p:nvSpPr>
        <p:spPr bwMode="auto">
          <a:xfrm>
            <a:off x="1301747" y="4441309"/>
            <a:ext cx="3597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不可否认性的保障技术主要包括：</a:t>
            </a:r>
          </a:p>
        </p:txBody>
      </p:sp>
      <p:sp>
        <p:nvSpPr>
          <p:cNvPr id="10" name="文本框 9">
            <a:extLst>
              <a:ext uri="{FF2B5EF4-FFF2-40B4-BE49-F238E27FC236}">
                <a16:creationId xmlns:a16="http://schemas.microsoft.com/office/drawing/2014/main" id="{86686911-3BE8-46B7-AA98-7AEB00FB62B0}"/>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1723803" y="1397556"/>
            <a:ext cx="3220599" cy="2835276"/>
            <a:chOff x="293" y="-23"/>
            <a:chExt cx="2146" cy="1786"/>
          </a:xfrm>
        </p:grpSpPr>
        <p:sp>
          <p:nvSpPr>
            <p:cNvPr id="4" name="Rectangle 5"/>
            <p:cNvSpPr>
              <a:spLocks noChangeArrowheads="1"/>
            </p:cNvSpPr>
            <p:nvPr/>
          </p:nvSpPr>
          <p:spPr bwMode="auto">
            <a:xfrm>
              <a:off x="293" y="-23"/>
              <a:ext cx="299" cy="528"/>
            </a:xfrm>
            <a:prstGeom prst="rect">
              <a:avLst/>
            </a:prstGeom>
            <a:gradFill rotWithShape="0">
              <a:gsLst>
                <a:gs pos="0">
                  <a:srgbClr val="5E4776"/>
                </a:gs>
                <a:gs pos="100000">
                  <a:srgbClr val="CC99FF"/>
                </a:gs>
              </a:gsLst>
              <a:lin ang="18900000" scaled="1"/>
            </a:gradFill>
            <a:ln w="9525">
              <a:noFill/>
              <a:miter lim="800000"/>
              <a:headEnd/>
              <a:tailEnd/>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a:ln>
                    <a:noFill/>
                  </a:ln>
                  <a:solidFill>
                    <a:prstClr val="black"/>
                  </a:solidFill>
                  <a:effectLst>
                    <a:outerShdw blurRad="38100" dist="38100" dir="2700000" algn="tl">
                      <a:srgbClr val="FFFFFF"/>
                    </a:outerShdw>
                  </a:effectLst>
                  <a:uLnTx/>
                  <a:uFillTx/>
                  <a:latin typeface="Century Gothic" panose="020B0502020202020204" pitchFamily="34" charset="0"/>
                  <a:ea typeface="黑体" pitchFamily="49" charset="-122"/>
                  <a:cs typeface="+mn-cs"/>
                </a:rPr>
                <a:t>C</a:t>
              </a:r>
              <a:endParaRPr kumimoji="0" lang="en-US" sz="3200" b="0" i="0" u="none" strike="noStrike" kern="1200" cap="none" spc="0" normalizeH="0" baseline="0" noProof="0">
                <a:ln>
                  <a:noFill/>
                </a:ln>
                <a:solidFill>
                  <a:prstClr val="black"/>
                </a:solidFill>
                <a:effectLst/>
                <a:uLnTx/>
                <a:uFillTx/>
                <a:latin typeface="Century Gothic" panose="020B0502020202020204" pitchFamily="34" charset="0"/>
                <a:ea typeface="黑体" pitchFamily="49" charset="-122"/>
                <a:cs typeface="+mn-cs"/>
              </a:endParaRPr>
            </a:p>
          </p:txBody>
        </p:sp>
        <p:sp>
          <p:nvSpPr>
            <p:cNvPr id="5" name="Rectangle 6"/>
            <p:cNvSpPr>
              <a:spLocks noChangeArrowheads="1"/>
            </p:cNvSpPr>
            <p:nvPr/>
          </p:nvSpPr>
          <p:spPr bwMode="auto">
            <a:xfrm>
              <a:off x="293" y="606"/>
              <a:ext cx="299" cy="528"/>
            </a:xfrm>
            <a:prstGeom prst="rect">
              <a:avLst/>
            </a:prstGeom>
            <a:gradFill rotWithShape="0">
              <a:gsLst>
                <a:gs pos="0">
                  <a:srgbClr val="5E4776"/>
                </a:gs>
                <a:gs pos="100000">
                  <a:srgbClr val="CC99FF"/>
                </a:gs>
              </a:gsLst>
              <a:lin ang="18900000" scaled="1"/>
            </a:gradFill>
            <a:ln w="9525">
              <a:noFill/>
              <a:miter lim="800000"/>
              <a:headEnd/>
              <a:tailEnd/>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dirty="0">
                  <a:ln>
                    <a:noFill/>
                  </a:ln>
                  <a:solidFill>
                    <a:prstClr val="black"/>
                  </a:solidFill>
                  <a:effectLst>
                    <a:outerShdw blurRad="38100" dist="38100" dir="2700000" algn="tl">
                      <a:srgbClr val="FFFFFF"/>
                    </a:outerShdw>
                  </a:effectLst>
                  <a:uLnTx/>
                  <a:uFillTx/>
                  <a:latin typeface="Century Gothic" panose="020B0502020202020204" pitchFamily="34" charset="0"/>
                  <a:ea typeface="黑体" pitchFamily="49" charset="-122"/>
                  <a:cs typeface="+mn-cs"/>
                </a:rPr>
                <a:t> I</a:t>
              </a:r>
              <a:endParaRPr kumimoji="0" lang="en-US" sz="3200" b="0" i="0" u="none" strike="noStrike" kern="1200" cap="none" spc="0" normalizeH="0" baseline="0" noProof="0" dirty="0">
                <a:ln>
                  <a:noFill/>
                </a:ln>
                <a:solidFill>
                  <a:prstClr val="black"/>
                </a:solidFill>
                <a:effectLst/>
                <a:uLnTx/>
                <a:uFillTx/>
                <a:latin typeface="Century Gothic" panose="020B0502020202020204" pitchFamily="34" charset="0"/>
                <a:ea typeface="黑体" pitchFamily="49" charset="-122"/>
                <a:cs typeface="+mn-cs"/>
              </a:endParaRPr>
            </a:p>
          </p:txBody>
        </p:sp>
        <p:sp>
          <p:nvSpPr>
            <p:cNvPr id="6" name="Rectangle 7"/>
            <p:cNvSpPr>
              <a:spLocks noChangeArrowheads="1"/>
            </p:cNvSpPr>
            <p:nvPr/>
          </p:nvSpPr>
          <p:spPr bwMode="auto">
            <a:xfrm>
              <a:off x="293" y="1235"/>
              <a:ext cx="299" cy="528"/>
            </a:xfrm>
            <a:prstGeom prst="rect">
              <a:avLst/>
            </a:prstGeom>
            <a:gradFill rotWithShape="0">
              <a:gsLst>
                <a:gs pos="0">
                  <a:srgbClr val="5E4776"/>
                </a:gs>
                <a:gs pos="100000">
                  <a:srgbClr val="CC99FF"/>
                </a:gs>
              </a:gsLst>
              <a:lin ang="18900000" scaled="1"/>
            </a:gradFill>
            <a:ln w="9525">
              <a:noFill/>
              <a:miter lim="800000"/>
              <a:headEnd/>
              <a:tailEnd/>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a:ln>
                    <a:noFill/>
                  </a:ln>
                  <a:solidFill>
                    <a:prstClr val="black"/>
                  </a:solidFill>
                  <a:effectLst>
                    <a:outerShdw blurRad="38100" dist="38100" dir="2700000" algn="tl">
                      <a:srgbClr val="FFFFFF"/>
                    </a:outerShdw>
                  </a:effectLst>
                  <a:uLnTx/>
                  <a:uFillTx/>
                  <a:latin typeface="Century Gothic" panose="020B0502020202020204" pitchFamily="34" charset="0"/>
                  <a:ea typeface="黑体" pitchFamily="49" charset="-122"/>
                  <a:cs typeface="+mn-cs"/>
                </a:rPr>
                <a:t>A</a:t>
              </a:r>
              <a:endParaRPr kumimoji="0" lang="en-US" sz="3200" b="0" i="0" u="none" strike="noStrike" kern="1200" cap="none" spc="0" normalizeH="0" baseline="0" noProof="0">
                <a:ln>
                  <a:noFill/>
                </a:ln>
                <a:solidFill>
                  <a:prstClr val="black"/>
                </a:solidFill>
                <a:effectLst/>
                <a:uLnTx/>
                <a:uFillTx/>
                <a:latin typeface="Century Gothic" panose="020B0502020202020204" pitchFamily="34" charset="0"/>
                <a:ea typeface="黑体" pitchFamily="49" charset="-122"/>
                <a:cs typeface="+mn-cs"/>
              </a:endParaRPr>
            </a:p>
          </p:txBody>
        </p:sp>
        <p:sp>
          <p:nvSpPr>
            <p:cNvPr id="7" name="Text Box 8"/>
            <p:cNvSpPr txBox="1">
              <a:spLocks noChangeArrowheads="1"/>
            </p:cNvSpPr>
            <p:nvPr/>
          </p:nvSpPr>
          <p:spPr bwMode="auto">
            <a:xfrm>
              <a:off x="528" y="43"/>
              <a:ext cx="1911" cy="368"/>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dirty="0" err="1">
                  <a:ln>
                    <a:noFill/>
                  </a:ln>
                  <a:solidFill>
                    <a:prstClr val="black"/>
                  </a:solidFill>
                  <a:effectLst>
                    <a:outerShdw blurRad="38100" dist="38100" dir="2700000" algn="tl">
                      <a:srgbClr val="C0C0C0"/>
                    </a:outerShdw>
                  </a:effectLst>
                  <a:uLnTx/>
                  <a:uFillTx/>
                  <a:latin typeface="Century Gothic" panose="020B0502020202020204" pitchFamily="34" charset="0"/>
                  <a:ea typeface="黑体" pitchFamily="49" charset="-122"/>
                  <a:cs typeface="+mn-cs"/>
                </a:rPr>
                <a:t>onfidentiality</a:t>
              </a:r>
              <a:endParaRPr kumimoji="0" lang="en-US" sz="3200" b="0" i="0" u="none" strike="noStrike" kern="1200" cap="none" spc="0" normalizeH="0" baseline="0" noProof="0" dirty="0">
                <a:ln>
                  <a:noFill/>
                </a:ln>
                <a:solidFill>
                  <a:prstClr val="black"/>
                </a:solidFill>
                <a:effectLst/>
                <a:uLnTx/>
                <a:uFillTx/>
                <a:latin typeface="Century Gothic" panose="020B0502020202020204" pitchFamily="34" charset="0"/>
                <a:ea typeface="黑体" pitchFamily="49" charset="-122"/>
                <a:cs typeface="+mn-cs"/>
              </a:endParaRPr>
            </a:p>
          </p:txBody>
        </p:sp>
        <p:sp>
          <p:nvSpPr>
            <p:cNvPr id="8" name="Text Box 9"/>
            <p:cNvSpPr txBox="1">
              <a:spLocks noChangeArrowheads="1"/>
            </p:cNvSpPr>
            <p:nvPr/>
          </p:nvSpPr>
          <p:spPr bwMode="auto">
            <a:xfrm>
              <a:off x="528" y="678"/>
              <a:ext cx="1381" cy="368"/>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dirty="0" err="1">
                  <a:ln>
                    <a:noFill/>
                  </a:ln>
                  <a:solidFill>
                    <a:prstClr val="black"/>
                  </a:solidFill>
                  <a:effectLst>
                    <a:outerShdw blurRad="38100" dist="38100" dir="2700000" algn="tl">
                      <a:srgbClr val="C0C0C0"/>
                    </a:outerShdw>
                  </a:effectLst>
                  <a:uLnTx/>
                  <a:uFillTx/>
                  <a:latin typeface="Century Gothic" panose="020B0502020202020204" pitchFamily="34" charset="0"/>
                  <a:ea typeface="黑体" pitchFamily="49" charset="-122"/>
                  <a:cs typeface="+mn-cs"/>
                </a:rPr>
                <a:t>ntegrity</a:t>
              </a:r>
              <a:endParaRPr kumimoji="0" lang="en-US" sz="3200" b="0" i="0" u="none" strike="noStrike" kern="1200" cap="none" spc="0" normalizeH="0" baseline="0" noProof="0" dirty="0">
                <a:ln>
                  <a:noFill/>
                </a:ln>
                <a:solidFill>
                  <a:prstClr val="black"/>
                </a:solidFill>
                <a:effectLst/>
                <a:uLnTx/>
                <a:uFillTx/>
                <a:latin typeface="Century Gothic" panose="020B0502020202020204" pitchFamily="34" charset="0"/>
                <a:ea typeface="黑体" pitchFamily="49" charset="-122"/>
                <a:cs typeface="+mn-cs"/>
              </a:endParaRPr>
            </a:p>
          </p:txBody>
        </p:sp>
        <p:sp>
          <p:nvSpPr>
            <p:cNvPr id="9" name="Text Box 10"/>
            <p:cNvSpPr txBox="1">
              <a:spLocks noChangeArrowheads="1"/>
            </p:cNvSpPr>
            <p:nvPr/>
          </p:nvSpPr>
          <p:spPr bwMode="auto">
            <a:xfrm>
              <a:off x="528" y="1313"/>
              <a:ext cx="1381" cy="368"/>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dirty="0" err="1">
                  <a:ln>
                    <a:noFill/>
                  </a:ln>
                  <a:solidFill>
                    <a:prstClr val="black"/>
                  </a:solidFill>
                  <a:effectLst>
                    <a:outerShdw blurRad="38100" dist="38100" dir="2700000" algn="tl">
                      <a:srgbClr val="C0C0C0"/>
                    </a:outerShdw>
                  </a:effectLst>
                  <a:uLnTx/>
                  <a:uFillTx/>
                  <a:latin typeface="Century Gothic" panose="020B0502020202020204" pitchFamily="34" charset="0"/>
                  <a:ea typeface="黑体" pitchFamily="49" charset="-122"/>
                  <a:cs typeface="+mn-cs"/>
                </a:rPr>
                <a:t>vailability</a:t>
              </a:r>
              <a:endParaRPr kumimoji="0" lang="en-US" sz="3200" b="0" i="0" u="none" strike="noStrike" kern="1200" cap="none" spc="0" normalizeH="0" baseline="0" noProof="0" dirty="0">
                <a:ln>
                  <a:noFill/>
                </a:ln>
                <a:solidFill>
                  <a:prstClr val="black"/>
                </a:solidFill>
                <a:effectLst/>
                <a:uLnTx/>
                <a:uFillTx/>
                <a:latin typeface="Century Gothic" panose="020B0502020202020204" pitchFamily="34" charset="0"/>
                <a:ea typeface="黑体" pitchFamily="49" charset="-122"/>
                <a:cs typeface="+mn-cs"/>
              </a:endParaRPr>
            </a:p>
          </p:txBody>
        </p:sp>
      </p:grpSp>
      <p:sp>
        <p:nvSpPr>
          <p:cNvPr id="13" name="立方体 12"/>
          <p:cNvSpPr/>
          <p:nvPr/>
        </p:nvSpPr>
        <p:spPr>
          <a:xfrm>
            <a:off x="4498025" y="3279023"/>
            <a:ext cx="2245172" cy="712270"/>
          </a:xfrm>
          <a:prstGeom prst="cube">
            <a:avLst>
              <a:gd name="adj" fmla="val 236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幼圆" panose="02010509060101010101" pitchFamily="49" charset="-122"/>
              <a:cs typeface="+mn-cs"/>
            </a:endParaRPr>
          </a:p>
        </p:txBody>
      </p:sp>
      <p:sp>
        <p:nvSpPr>
          <p:cNvPr id="10" name="AutoShape 13"/>
          <p:cNvSpPr>
            <a:spLocks noChangeArrowheads="1"/>
          </p:cNvSpPr>
          <p:nvPr/>
        </p:nvSpPr>
        <p:spPr bwMode="auto">
          <a:xfrm>
            <a:off x="4507650" y="1698766"/>
            <a:ext cx="2029568" cy="1731963"/>
          </a:xfrm>
          <a:prstGeom prst="triangle">
            <a:avLst>
              <a:gd name="adj" fmla="val 50000"/>
            </a:avLst>
          </a:prstGeom>
          <a:gradFill rotWithShape="1">
            <a:gsLst>
              <a:gs pos="0">
                <a:srgbClr val="760000"/>
              </a:gs>
              <a:gs pos="50000">
                <a:srgbClr val="FF0000"/>
              </a:gs>
              <a:gs pos="100000">
                <a:srgbClr val="760000"/>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76909"/>
            </a:extrusionClr>
            <a:contourClr>
              <a:srgbClr val="760000"/>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2" name="文本框 11"/>
          <p:cNvSpPr txBox="1"/>
          <p:nvPr/>
        </p:nvSpPr>
        <p:spPr>
          <a:xfrm>
            <a:off x="4507650" y="3468073"/>
            <a:ext cx="2029568" cy="523220"/>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457200" rtl="0" eaLnBrk="0" fontAlgn="base" latinLnBrk="0" hangingPunct="0">
              <a:lnSpc>
                <a:spcPct val="100000"/>
              </a:lnSpc>
              <a:spcBef>
                <a:spcPct val="0"/>
              </a:spcBef>
              <a:spcAft>
                <a:spcPct val="0"/>
              </a:spcAft>
              <a:buClr>
                <a:srgbClr val="DE7E18"/>
              </a:buClr>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rPr>
              <a:t>基本属性</a:t>
            </a:r>
          </a:p>
        </p:txBody>
      </p:sp>
      <p:sp>
        <p:nvSpPr>
          <p:cNvPr id="11" name="Text Box 14"/>
          <p:cNvSpPr txBox="1">
            <a:spLocks noChangeArrowheads="1"/>
          </p:cNvSpPr>
          <p:nvPr/>
        </p:nvSpPr>
        <p:spPr bwMode="auto">
          <a:xfrm>
            <a:off x="5112038" y="2396094"/>
            <a:ext cx="895789" cy="641350"/>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Tx/>
              <a:buSzTx/>
              <a:buFontTx/>
              <a:buNone/>
              <a:tabLst/>
              <a:defRPr/>
            </a:pPr>
            <a:r>
              <a:rPr kumimoji="0" lang="en-US" sz="3600" b="1" i="0" u="none" strike="noStrike" kern="1200" cap="none" spc="0" normalizeH="0" baseline="0" noProof="0" dirty="0">
                <a:ln>
                  <a:noFill/>
                </a:ln>
                <a:solidFill>
                  <a:srgbClr val="FFFF66"/>
                </a:solidFill>
                <a:effectLst>
                  <a:outerShdw blurRad="38100" dist="38100" dir="2700000" algn="tl">
                    <a:srgbClr val="C0C0C0"/>
                  </a:outerShdw>
                </a:effectLst>
                <a:uLnTx/>
                <a:uFillTx/>
                <a:latin typeface="黑体" pitchFamily="49" charset="-122"/>
                <a:ea typeface="黑体" pitchFamily="49" charset="-122"/>
                <a:cs typeface="+mn-cs"/>
              </a:rPr>
              <a:t>CIA</a:t>
            </a:r>
          </a:p>
        </p:txBody>
      </p:sp>
      <p:sp>
        <p:nvSpPr>
          <p:cNvPr id="15" name="文本框 14"/>
          <p:cNvSpPr txBox="1"/>
          <p:nvPr/>
        </p:nvSpPr>
        <p:spPr>
          <a:xfrm>
            <a:off x="1311392" y="5349161"/>
            <a:ext cx="4810276"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rPr>
              <a:t>实现</a:t>
            </a:r>
            <a:r>
              <a:rPr kumimoji="0" lang="zh-CN" altLang="en-US" sz="2800" b="0"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业务连续性管理（</a:t>
            </a:r>
            <a:r>
              <a:rPr kumimoji="0" lang="en-US" altLang="zh-CN" sz="2800" b="0"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BCM</a:t>
            </a:r>
            <a:r>
              <a:rPr kumimoji="0" lang="zh-CN" altLang="en-US" sz="2800" b="0"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a:t>
            </a:r>
            <a:endParaRPr kumimoji="0" lang="zh-CN" altLang="en-US" sz="2800" b="0" i="0" u="none" strike="noStrike" kern="120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endParaRPr>
          </a:p>
        </p:txBody>
      </p:sp>
      <p:sp>
        <p:nvSpPr>
          <p:cNvPr id="17" name="文本框 16"/>
          <p:cNvSpPr txBox="1"/>
          <p:nvPr/>
        </p:nvSpPr>
        <p:spPr>
          <a:xfrm>
            <a:off x="1178857" y="4526520"/>
            <a:ext cx="1795241" cy="584775"/>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目标：</a:t>
            </a:r>
          </a:p>
        </p:txBody>
      </p:sp>
      <p:pic>
        <p:nvPicPr>
          <p:cNvPr id="18" name="图片 17"/>
          <p:cNvPicPr>
            <a:picLocks noChangeAspect="1"/>
          </p:cNvPicPr>
          <p:nvPr/>
        </p:nvPicPr>
        <p:blipFill>
          <a:blip r:embed="rId2"/>
          <a:stretch>
            <a:fillRect/>
          </a:stretch>
        </p:blipFill>
        <p:spPr>
          <a:xfrm>
            <a:off x="6463687" y="4185207"/>
            <a:ext cx="2388730" cy="2634300"/>
          </a:xfrm>
          <a:prstGeom prst="rect">
            <a:avLst/>
          </a:prstGeom>
        </p:spPr>
      </p:pic>
      <p:sp>
        <p:nvSpPr>
          <p:cNvPr id="19" name="文本框 18">
            <a:extLst>
              <a:ext uri="{FF2B5EF4-FFF2-40B4-BE49-F238E27FC236}">
                <a16:creationId xmlns:a16="http://schemas.microsoft.com/office/drawing/2014/main" id="{46C50686-060B-4329-B32A-524FB6947E5B}"/>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extLst>
      <p:ext uri="{BB962C8B-B14F-4D97-AF65-F5344CB8AC3E}">
        <p14:creationId xmlns:p14="http://schemas.microsoft.com/office/powerpoint/2010/main" val="185754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3"/>
          <p:cNvSpPr txBox="1">
            <a:spLocks noChangeArrowheads="1"/>
          </p:cNvSpPr>
          <p:nvPr/>
        </p:nvSpPr>
        <p:spPr bwMode="auto">
          <a:xfrm>
            <a:off x="1384300" y="1304925"/>
            <a:ext cx="4513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三、信息安全与网络安全的关系</a:t>
            </a:r>
          </a:p>
        </p:txBody>
      </p:sp>
      <p:sp>
        <p:nvSpPr>
          <p:cNvPr id="46084" name="文本框 1"/>
          <p:cNvSpPr txBox="1">
            <a:spLocks noChangeArrowheads="1"/>
          </p:cNvSpPr>
          <p:nvPr/>
        </p:nvSpPr>
        <p:spPr bwMode="auto">
          <a:xfrm>
            <a:off x="1384300" y="1798638"/>
            <a:ext cx="698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网络安全、信息安全</a:t>
            </a:r>
            <a:r>
              <a:rPr lang="zh-CN" altLang="en-US" dirty="0">
                <a:solidFill>
                  <a:prstClr val="black"/>
                </a:solidFill>
                <a:ea typeface="幼圆" panose="02010509060101010101" pitchFamily="49" charset="-122"/>
              </a:rPr>
              <a:t>从</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概念到内涵均存在一定区别，经常被混淆。</a:t>
            </a:r>
            <a:endPar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46085" name="矩形 5"/>
          <p:cNvSpPr>
            <a:spLocks noChangeArrowheads="1"/>
          </p:cNvSpPr>
          <p:nvPr/>
        </p:nvSpPr>
        <p:spPr bwMode="auto">
          <a:xfrm>
            <a:off x="1384300" y="3598929"/>
            <a:ext cx="6985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q"/>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从狭义的角度看，网络安全关注焦点集中在网络的架构、协议、配置和管理等方面。即网络安全更加注重的是信息在传输过程中机密性、完整性和可用性，而信息安全则是将关注焦点主要集中收集、存储、处理和交换等环节。</a:t>
            </a:r>
            <a:endPar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46086" name="文本框 6"/>
          <p:cNvSpPr txBox="1">
            <a:spLocks noChangeArrowheads="1"/>
          </p:cNvSpPr>
          <p:nvPr/>
        </p:nvSpPr>
        <p:spPr bwMode="auto">
          <a:xfrm>
            <a:off x="1384300" y="2460692"/>
            <a:ext cx="6985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q"/>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从广义的角度看，由于信息系统的定义包含了信息的收集、存储、传输、处理、交换等各个环节，因此信息安全范围完全包含了网络安全。即网络安全是信息安全的一个组成部分。</a:t>
            </a:r>
          </a:p>
        </p:txBody>
      </p:sp>
      <p:sp>
        <p:nvSpPr>
          <p:cNvPr id="46088" name="文本框 8"/>
          <p:cNvSpPr txBox="1">
            <a:spLocks noChangeArrowheads="1"/>
          </p:cNvSpPr>
          <p:nvPr/>
        </p:nvSpPr>
        <p:spPr bwMode="auto">
          <a:xfrm>
            <a:off x="1384300" y="5013391"/>
            <a:ext cx="69992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即使从狭义的角度，网络安全和信息安全在技术上仍然有很多类似甚至相同的方法。</a:t>
            </a:r>
          </a:p>
        </p:txBody>
      </p:sp>
      <p:sp>
        <p:nvSpPr>
          <p:cNvPr id="9" name="文本框 8">
            <a:extLst>
              <a:ext uri="{FF2B5EF4-FFF2-40B4-BE49-F238E27FC236}">
                <a16:creationId xmlns:a16="http://schemas.microsoft.com/office/drawing/2014/main" id="{EA97B542-BE5E-48CD-96A2-E8794B6E1840}"/>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D94278C-0870-4AE6-A90D-A5DD79A7AE6D}"/>
              </a:ext>
            </a:extLst>
          </p:cNvPr>
          <p:cNvSpPr/>
          <p:nvPr/>
        </p:nvSpPr>
        <p:spPr>
          <a:xfrm>
            <a:off x="1244371" y="2044692"/>
            <a:ext cx="4572000" cy="253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ea typeface="幼圆" panose="02010509060101010101" pitchFamily="49" charset="-122"/>
              </a:rPr>
              <a:t>通信安全（</a:t>
            </a:r>
            <a:r>
              <a:rPr lang="en-US" altLang="zh-CN" dirty="0">
                <a:solidFill>
                  <a:prstClr val="black"/>
                </a:solidFill>
                <a:ea typeface="幼圆" panose="02010509060101010101" pitchFamily="49" charset="-122"/>
              </a:rPr>
              <a:t>COMSEC</a:t>
            </a:r>
            <a:r>
              <a:rPr lang="zh-CN" altLang="en-US" dirty="0">
                <a:solidFill>
                  <a:prstClr val="black"/>
                </a:solidFill>
                <a:ea typeface="幼圆" panose="02010509060101010101" pitchFamily="49" charset="-122"/>
              </a:rPr>
              <a:t>）</a:t>
            </a:r>
            <a:endParaRPr lang="en-US" altLang="zh-CN" dirty="0">
              <a:solidFill>
                <a:prstClr val="black"/>
              </a:solidFill>
              <a:ea typeface="幼圆" panose="02010509060101010101" pitchFamily="49" charset="-122"/>
            </a:endParaRPr>
          </a:p>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ea typeface="幼圆" panose="02010509060101010101" pitchFamily="49" charset="-122"/>
              </a:rPr>
              <a:t>传输安全（</a:t>
            </a:r>
            <a:r>
              <a:rPr lang="en-US" altLang="zh-CN" dirty="0">
                <a:solidFill>
                  <a:prstClr val="black"/>
                </a:solidFill>
                <a:ea typeface="幼圆" panose="02010509060101010101" pitchFamily="49" charset="-122"/>
              </a:rPr>
              <a:t>TRANSEC</a:t>
            </a:r>
            <a:r>
              <a:rPr lang="zh-CN" altLang="en-US" dirty="0">
                <a:solidFill>
                  <a:prstClr val="black"/>
                </a:solidFill>
                <a:ea typeface="幼圆" panose="02010509060101010101" pitchFamily="49" charset="-122"/>
              </a:rPr>
              <a:t>）</a:t>
            </a:r>
            <a:endParaRPr lang="en-US" altLang="zh-CN" dirty="0">
              <a:solidFill>
                <a:prstClr val="black"/>
              </a:solidFill>
              <a:ea typeface="幼圆" panose="02010509060101010101" pitchFamily="49" charset="-122"/>
            </a:endParaRPr>
          </a:p>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rPr>
              <a:t>计算机安全（</a:t>
            </a:r>
            <a:r>
              <a:rPr lang="en-US" altLang="zh-CN" dirty="0">
                <a:solidFill>
                  <a:prstClr val="black"/>
                </a:solidFill>
              </a:rPr>
              <a:t>COMPUSEC</a:t>
            </a:r>
            <a:r>
              <a:rPr lang="zh-CN" altLang="en-US" dirty="0">
                <a:solidFill>
                  <a:prstClr val="black"/>
                </a:solidFill>
              </a:rPr>
              <a:t>）</a:t>
            </a:r>
            <a:endParaRPr lang="en-US" altLang="zh-CN" dirty="0">
              <a:solidFill>
                <a:prstClr val="black"/>
              </a:solidFill>
            </a:endParaRPr>
          </a:p>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ea typeface="幼圆" panose="02010509060101010101" pitchFamily="49" charset="-122"/>
              </a:rPr>
              <a:t>物理安全（</a:t>
            </a:r>
            <a:r>
              <a:rPr lang="en-US" altLang="zh-CN" dirty="0">
                <a:solidFill>
                  <a:prstClr val="black"/>
                </a:solidFill>
                <a:ea typeface="幼圆" panose="02010509060101010101" pitchFamily="49" charset="-122"/>
              </a:rPr>
              <a:t>Physical Security</a:t>
            </a:r>
            <a:r>
              <a:rPr lang="zh-CN" altLang="en-US" dirty="0">
                <a:solidFill>
                  <a:prstClr val="black"/>
                </a:solidFill>
                <a:ea typeface="幼圆" panose="02010509060101010101" pitchFamily="49" charset="-122"/>
              </a:rPr>
              <a:t>）</a:t>
            </a:r>
            <a:endParaRPr lang="en-US" altLang="zh-CN" dirty="0">
              <a:solidFill>
                <a:prstClr val="black"/>
              </a:solidFill>
              <a:ea typeface="幼圆" panose="02010509060101010101" pitchFamily="49" charset="-122"/>
            </a:endParaRPr>
          </a:p>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rPr>
              <a:t>符合瞬时电磁脉冲辐射标准（</a:t>
            </a:r>
            <a:r>
              <a:rPr lang="en-US" altLang="zh-CN" dirty="0">
                <a:solidFill>
                  <a:prstClr val="black"/>
                </a:solidFill>
              </a:rPr>
              <a:t>TEMPEST</a:t>
            </a:r>
            <a:r>
              <a:rPr lang="zh-CN" altLang="en-US" dirty="0">
                <a:solidFill>
                  <a:prstClr val="black"/>
                </a:solidFill>
              </a:rPr>
              <a:t>）</a:t>
            </a:r>
            <a:endParaRPr lang="en-US" altLang="zh-CN" dirty="0">
              <a:solidFill>
                <a:prstClr val="black"/>
              </a:solidFill>
            </a:endParaRPr>
          </a:p>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ea typeface="幼圆" panose="02010509060101010101" pitchFamily="49" charset="-122"/>
              </a:rPr>
              <a:t>人员安全（</a:t>
            </a:r>
            <a:r>
              <a:rPr lang="en-US" altLang="zh-CN" dirty="0">
                <a:solidFill>
                  <a:prstClr val="black"/>
                </a:solidFill>
                <a:ea typeface="幼圆" panose="02010509060101010101" pitchFamily="49" charset="-122"/>
              </a:rPr>
              <a:t>Personnel Security</a:t>
            </a:r>
            <a:r>
              <a:rPr lang="zh-CN" altLang="en-US" dirty="0">
                <a:solidFill>
                  <a:prstClr val="black"/>
                </a:solidFill>
                <a:ea typeface="幼圆" panose="02010509060101010101" pitchFamily="49" charset="-122"/>
              </a:rPr>
              <a:t>） </a:t>
            </a:r>
          </a:p>
        </p:txBody>
      </p:sp>
      <p:sp>
        <p:nvSpPr>
          <p:cNvPr id="4" name="矩形 3">
            <a:extLst>
              <a:ext uri="{FF2B5EF4-FFF2-40B4-BE49-F238E27FC236}">
                <a16:creationId xmlns:a16="http://schemas.microsoft.com/office/drawing/2014/main" id="{3B19168B-B64C-4F40-A35C-51619D60FE7A}"/>
              </a:ext>
            </a:extLst>
          </p:cNvPr>
          <p:cNvSpPr/>
          <p:nvPr/>
        </p:nvSpPr>
        <p:spPr>
          <a:xfrm>
            <a:off x="1244371" y="1490147"/>
            <a:ext cx="3185487" cy="369332"/>
          </a:xfrm>
          <a:prstGeom prst="rect">
            <a:avLst/>
          </a:prstGeom>
        </p:spPr>
        <p:txBody>
          <a:bodyPr wrap="none">
            <a:spAutoFit/>
          </a:bodyPr>
          <a:lstStyle/>
          <a:p>
            <a:r>
              <a:rPr lang="zh-CN" altLang="en-US" dirty="0"/>
              <a:t>严格的说，信息安全应包括：</a:t>
            </a:r>
          </a:p>
        </p:txBody>
      </p:sp>
      <p:sp>
        <p:nvSpPr>
          <p:cNvPr id="6" name="文本框 5">
            <a:extLst>
              <a:ext uri="{FF2B5EF4-FFF2-40B4-BE49-F238E27FC236}">
                <a16:creationId xmlns:a16="http://schemas.microsoft.com/office/drawing/2014/main" id="{DC62A952-BC18-4CCC-B324-CBD16660A1CE}"/>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extLst>
      <p:ext uri="{BB962C8B-B14F-4D97-AF65-F5344CB8AC3E}">
        <p14:creationId xmlns:p14="http://schemas.microsoft.com/office/powerpoint/2010/main" val="181978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第</a:t>
            </a:r>
            <a:r>
              <a:rPr lang="en-US" altLang="zh-CN" sz="2800" dirty="0">
                <a:latin typeface="+mj-ea"/>
                <a:ea typeface="+mj-ea"/>
              </a:rPr>
              <a:t>1</a:t>
            </a:r>
            <a:r>
              <a:rPr lang="zh-CN" altLang="en-US" sz="2800" dirty="0">
                <a:latin typeface="+mj-ea"/>
                <a:ea typeface="+mj-ea"/>
              </a:rPr>
              <a:t>章 绪论</a:t>
            </a:r>
            <a:endParaRPr lang="en-US" altLang="zh-CN" sz="2800" dirty="0">
              <a:latin typeface="+mj-ea"/>
              <a:ea typeface="+mj-ea"/>
            </a:endParaRPr>
          </a:p>
        </p:txBody>
      </p:sp>
      <p:sp>
        <p:nvSpPr>
          <p:cNvPr id="3" name="文本框 2"/>
          <p:cNvSpPr txBox="1">
            <a:spLocks noChangeArrowheads="1"/>
          </p:cNvSpPr>
          <p:nvPr/>
        </p:nvSpPr>
        <p:spPr bwMode="auto">
          <a:xfrm>
            <a:off x="3387723" y="2869032"/>
            <a:ext cx="4191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1.3 </a:t>
            </a:r>
            <a:r>
              <a:rPr lang="zh-CN" altLang="en-US" sz="2400" dirty="0">
                <a:solidFill>
                  <a:schemeClr val="tx1"/>
                </a:solidFill>
              </a:rPr>
              <a:t>信息安全发展历程及趋势</a:t>
            </a:r>
          </a:p>
        </p:txBody>
      </p:sp>
      <p:sp>
        <p:nvSpPr>
          <p:cNvPr id="9" name="矩形 4">
            <a:extLst>
              <a:ext uri="{FF2B5EF4-FFF2-40B4-BE49-F238E27FC236}">
                <a16:creationId xmlns:a16="http://schemas.microsoft.com/office/drawing/2014/main" id="{52D08EC2-216B-4821-BD42-FD7D1E93EEA1}"/>
              </a:ext>
            </a:extLst>
          </p:cNvPr>
          <p:cNvSpPr>
            <a:spLocks noChangeArrowheads="1"/>
          </p:cNvSpPr>
          <p:nvPr/>
        </p:nvSpPr>
        <p:spPr bwMode="auto">
          <a:xfrm>
            <a:off x="3387724" y="3618746"/>
            <a:ext cx="3464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lvl="1" eaLnBrk="1" hangingPunct="1">
              <a:spcBef>
                <a:spcPct val="0"/>
              </a:spcBef>
              <a:buClrTx/>
              <a:buFontTx/>
              <a:buNone/>
            </a:pPr>
            <a:r>
              <a:rPr lang="en-US" altLang="zh-CN" sz="2400" dirty="0">
                <a:solidFill>
                  <a:schemeClr val="tx1"/>
                </a:solidFill>
              </a:rPr>
              <a:t>1.4 </a:t>
            </a:r>
            <a:r>
              <a:rPr lang="zh-CN" altLang="en-US" sz="2400" dirty="0">
                <a:solidFill>
                  <a:schemeClr val="tx1"/>
                </a:solidFill>
              </a:rPr>
              <a:t>若干典型的安全事件</a:t>
            </a:r>
          </a:p>
        </p:txBody>
      </p:sp>
      <p:sp>
        <p:nvSpPr>
          <p:cNvPr id="11" name="文本框 10">
            <a:extLst>
              <a:ext uri="{FF2B5EF4-FFF2-40B4-BE49-F238E27FC236}">
                <a16:creationId xmlns:a16="http://schemas.microsoft.com/office/drawing/2014/main" id="{DD0B4A25-6E8A-4062-8EA2-9EA05203A8C7}"/>
              </a:ext>
            </a:extLst>
          </p:cNvPr>
          <p:cNvSpPr txBox="1">
            <a:spLocks noChangeArrowheads="1"/>
          </p:cNvSpPr>
          <p:nvPr/>
        </p:nvSpPr>
        <p:spPr bwMode="auto">
          <a:xfrm>
            <a:off x="3387723" y="1369604"/>
            <a:ext cx="4073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1.1 </a:t>
            </a:r>
            <a:r>
              <a:rPr lang="zh-CN" altLang="en-US" sz="2400" dirty="0">
                <a:solidFill>
                  <a:schemeClr val="tx1"/>
                </a:solidFill>
              </a:rPr>
              <a:t>信息安全概述</a:t>
            </a:r>
          </a:p>
        </p:txBody>
      </p:sp>
      <p:sp>
        <p:nvSpPr>
          <p:cNvPr id="12" name="文本框 11">
            <a:extLst>
              <a:ext uri="{FF2B5EF4-FFF2-40B4-BE49-F238E27FC236}">
                <a16:creationId xmlns:a16="http://schemas.microsoft.com/office/drawing/2014/main" id="{92DCF257-F7C8-4648-9678-5D87B96CDEE7}"/>
              </a:ext>
            </a:extLst>
          </p:cNvPr>
          <p:cNvSpPr txBox="1">
            <a:spLocks noChangeArrowheads="1"/>
          </p:cNvSpPr>
          <p:nvPr/>
        </p:nvSpPr>
        <p:spPr bwMode="auto">
          <a:xfrm>
            <a:off x="3387724" y="2119318"/>
            <a:ext cx="3464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1.2 </a:t>
            </a:r>
            <a:r>
              <a:rPr lang="zh-CN" altLang="en-US" sz="2400" dirty="0">
                <a:solidFill>
                  <a:schemeClr val="tx1"/>
                </a:solidFill>
              </a:rPr>
              <a:t>信息安全面临的威胁</a:t>
            </a:r>
          </a:p>
        </p:txBody>
      </p:sp>
    </p:spTree>
    <p:extLst>
      <p:ext uri="{BB962C8B-B14F-4D97-AF65-F5344CB8AC3E}">
        <p14:creationId xmlns:p14="http://schemas.microsoft.com/office/powerpoint/2010/main" val="193817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2"/>
                                        </p:tgtEl>
                                        <p:attrNameLst>
                                          <p:attrName>fillcolor</p:attrName>
                                        </p:attrNameLst>
                                      </p:cBhvr>
                                      <p:to>
                                        <a:srgbClr val="A53010"/>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1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4" name="矩形 3"/>
          <p:cNvSpPr/>
          <p:nvPr/>
        </p:nvSpPr>
        <p:spPr>
          <a:xfrm>
            <a:off x="1404849" y="2084746"/>
            <a:ext cx="4839786" cy="424732"/>
          </a:xfrm>
          <a:prstGeom prst="rect">
            <a:avLst/>
          </a:prstGeom>
        </p:spPr>
        <p:txBody>
          <a:bodyPr wrap="none">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课程名称：计算机信息安全技术</a:t>
            </a:r>
            <a:endParaRPr lang="en-US" altLang="zh-CN" sz="2400" dirty="0">
              <a:latin typeface="+mn-ea"/>
            </a:endParaRPr>
          </a:p>
        </p:txBody>
      </p:sp>
      <p:sp>
        <p:nvSpPr>
          <p:cNvPr id="5" name="标题 6"/>
          <p:cNvSpPr txBox="1">
            <a:spLocks/>
          </p:cNvSpPr>
          <p:nvPr/>
        </p:nvSpPr>
        <p:spPr bwMode="auto">
          <a:xfrm>
            <a:off x="884085" y="1333141"/>
            <a:ext cx="213885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课程简介</a:t>
            </a:r>
          </a:p>
        </p:txBody>
      </p:sp>
      <p:sp>
        <p:nvSpPr>
          <p:cNvPr id="6" name="文本框 5"/>
          <p:cNvSpPr txBox="1"/>
          <p:nvPr/>
        </p:nvSpPr>
        <p:spPr>
          <a:xfrm>
            <a:off x="1404849" y="2635699"/>
            <a:ext cx="4264429" cy="424732"/>
          </a:xfrm>
          <a:prstGeom prst="rect">
            <a:avLst/>
          </a:prstGeom>
          <a:noFill/>
        </p:spPr>
        <p:txBody>
          <a:bodyPr wrap="square" rtlCol="0">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时间安排：</a:t>
            </a:r>
          </a:p>
        </p:txBody>
      </p:sp>
      <p:sp>
        <p:nvSpPr>
          <p:cNvPr id="7" name="文本框 6"/>
          <p:cNvSpPr txBox="1"/>
          <p:nvPr/>
        </p:nvSpPr>
        <p:spPr>
          <a:xfrm>
            <a:off x="1773380" y="3205545"/>
            <a:ext cx="7146176" cy="424732"/>
          </a:xfrm>
          <a:prstGeom prst="rect">
            <a:avLst/>
          </a:prstGeom>
          <a:noFill/>
        </p:spPr>
        <p:txBody>
          <a:bodyPr wrap="square" rtlCol="0">
            <a:spAutoFit/>
          </a:bodyPr>
          <a:lstStyle/>
          <a:p>
            <a:pPr marL="342900" indent="-342900" eaLnBrk="1" hangingPunct="1">
              <a:lnSpc>
                <a:spcPct val="90000"/>
              </a:lnSpc>
              <a:buClr>
                <a:schemeClr val="accent1"/>
              </a:buClr>
              <a:buFont typeface="Wingdings" panose="05000000000000000000" pitchFamily="2" charset="2"/>
              <a:buChar char="u"/>
            </a:pPr>
            <a:r>
              <a:rPr lang="zh-CN" altLang="en-US" sz="2400" dirty="0">
                <a:latin typeface="+mn-ea"/>
              </a:rPr>
              <a:t>学时：</a:t>
            </a:r>
            <a:r>
              <a:rPr lang="en-US" altLang="zh-CN" sz="2400" dirty="0">
                <a:latin typeface="+mn-ea"/>
              </a:rPr>
              <a:t>24</a:t>
            </a:r>
            <a:r>
              <a:rPr lang="zh-CN" altLang="en-US" sz="2400" dirty="0">
                <a:latin typeface="+mn-ea"/>
              </a:rPr>
              <a:t>（课程）</a:t>
            </a:r>
            <a:r>
              <a:rPr lang="en-US" altLang="zh-CN" sz="2400" dirty="0">
                <a:latin typeface="+mn-ea"/>
              </a:rPr>
              <a:t>+0</a:t>
            </a:r>
            <a:r>
              <a:rPr lang="zh-CN" altLang="en-US" sz="2400" dirty="0">
                <a:latin typeface="+mn-ea"/>
              </a:rPr>
              <a:t>（实验）</a:t>
            </a:r>
          </a:p>
        </p:txBody>
      </p:sp>
      <p:sp>
        <p:nvSpPr>
          <p:cNvPr id="8" name="矩形 7"/>
          <p:cNvSpPr/>
          <p:nvPr/>
        </p:nvSpPr>
        <p:spPr>
          <a:xfrm>
            <a:off x="1404849" y="3823250"/>
            <a:ext cx="5455340" cy="424732"/>
          </a:xfrm>
          <a:prstGeom prst="rect">
            <a:avLst/>
          </a:prstGeom>
        </p:spPr>
        <p:txBody>
          <a:bodyPr wrap="none">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课程主要内容和学习目标基本目标：</a:t>
            </a:r>
          </a:p>
        </p:txBody>
      </p:sp>
      <p:sp>
        <p:nvSpPr>
          <p:cNvPr id="9" name="矩形 8"/>
          <p:cNvSpPr/>
          <p:nvPr/>
        </p:nvSpPr>
        <p:spPr>
          <a:xfrm>
            <a:off x="1773380" y="4393096"/>
            <a:ext cx="6583682" cy="424732"/>
          </a:xfrm>
          <a:prstGeom prst="rect">
            <a:avLst/>
          </a:prstGeom>
        </p:spPr>
        <p:txBody>
          <a:bodyPr wrap="square">
            <a:spAutoFit/>
          </a:bodyPr>
          <a:lstStyle/>
          <a:p>
            <a:pPr marL="342900" lvl="1" indent="-342900" eaLnBrk="1" hangingPunct="1">
              <a:lnSpc>
                <a:spcPct val="90000"/>
              </a:lnSpc>
              <a:buClr>
                <a:schemeClr val="accent1"/>
              </a:buClr>
              <a:buFont typeface="Wingdings" panose="05000000000000000000" pitchFamily="2" charset="2"/>
              <a:buChar char="u"/>
            </a:pPr>
            <a:r>
              <a:rPr lang="zh-CN" altLang="en-US" sz="2400" dirty="0"/>
              <a:t>信息安全技术的基础知识和主要框架；</a:t>
            </a:r>
          </a:p>
        </p:txBody>
      </p:sp>
      <p:sp>
        <p:nvSpPr>
          <p:cNvPr id="3" name="矩形 2"/>
          <p:cNvSpPr/>
          <p:nvPr/>
        </p:nvSpPr>
        <p:spPr>
          <a:xfrm>
            <a:off x="1773380" y="4962942"/>
            <a:ext cx="7029798" cy="424732"/>
          </a:xfrm>
          <a:prstGeom prst="rect">
            <a:avLst/>
          </a:prstGeom>
        </p:spPr>
        <p:txBody>
          <a:bodyPr wrap="square">
            <a:spAutoFit/>
          </a:bodyPr>
          <a:lstStyle/>
          <a:p>
            <a:pPr marL="342900" lvl="1" indent="-342900" eaLnBrk="1" hangingPunct="1">
              <a:lnSpc>
                <a:spcPct val="90000"/>
              </a:lnSpc>
              <a:buClr>
                <a:srgbClr val="A53010"/>
              </a:buClr>
              <a:buFont typeface="Wingdings" panose="05000000000000000000" pitchFamily="2" charset="2"/>
              <a:buChar char="u"/>
            </a:pPr>
            <a:r>
              <a:rPr lang="zh-CN" altLang="en-US" sz="2400" dirty="0">
                <a:solidFill>
                  <a:prstClr val="black"/>
                </a:solidFill>
              </a:rPr>
              <a:t>初步掌握信息安全技术的原理和基本技术；</a:t>
            </a:r>
            <a:endParaRPr lang="en-US" altLang="zh-CN" sz="2400" dirty="0">
              <a:solidFill>
                <a:prstClr val="black"/>
              </a:solidFill>
            </a:endParaRPr>
          </a:p>
        </p:txBody>
      </p:sp>
      <p:sp>
        <p:nvSpPr>
          <p:cNvPr id="11" name="矩形 10"/>
          <p:cNvSpPr/>
          <p:nvPr/>
        </p:nvSpPr>
        <p:spPr>
          <a:xfrm>
            <a:off x="1404849" y="5548527"/>
            <a:ext cx="2069797" cy="424732"/>
          </a:xfrm>
          <a:prstGeom prst="rect">
            <a:avLst/>
          </a:prstGeom>
        </p:spPr>
        <p:txBody>
          <a:bodyPr wrap="none">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先修课程：</a:t>
            </a:r>
          </a:p>
        </p:txBody>
      </p:sp>
      <p:sp>
        <p:nvSpPr>
          <p:cNvPr id="12" name="矩形 11"/>
          <p:cNvSpPr/>
          <p:nvPr/>
        </p:nvSpPr>
        <p:spPr>
          <a:xfrm>
            <a:off x="1787233" y="6143470"/>
            <a:ext cx="3608680" cy="424732"/>
          </a:xfrm>
          <a:prstGeom prst="rect">
            <a:avLst/>
          </a:prstGeom>
        </p:spPr>
        <p:txBody>
          <a:bodyPr wrap="none">
            <a:spAutoFit/>
          </a:bodyPr>
          <a:lstStyle/>
          <a:p>
            <a:pPr marL="342900" lvl="1" indent="-342900" eaLnBrk="1" hangingPunct="1">
              <a:lnSpc>
                <a:spcPct val="90000"/>
              </a:lnSpc>
              <a:buClr>
                <a:schemeClr val="accent1"/>
              </a:buClr>
              <a:buFont typeface="Wingdings" panose="05000000000000000000" pitchFamily="2" charset="2"/>
              <a:buChar char="u"/>
            </a:pPr>
            <a:r>
              <a:rPr lang="zh-CN" altLang="en-US" sz="2400" dirty="0"/>
              <a:t>操作系统、计算机网络</a:t>
            </a:r>
          </a:p>
        </p:txBody>
      </p:sp>
    </p:spTree>
    <p:extLst>
      <p:ext uri="{BB962C8B-B14F-4D97-AF65-F5344CB8AC3E}">
        <p14:creationId xmlns:p14="http://schemas.microsoft.com/office/powerpoint/2010/main" val="1182070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
        <p:nvSpPr>
          <p:cNvPr id="4" name="矩形 3"/>
          <p:cNvSpPr/>
          <p:nvPr/>
        </p:nvSpPr>
        <p:spPr>
          <a:xfrm>
            <a:off x="1314450" y="1274763"/>
            <a:ext cx="7408863" cy="646112"/>
          </a:xfrm>
          <a:prstGeom prst="rect">
            <a:avLst/>
          </a:prstGeom>
        </p:spPr>
        <p:txBody>
          <a:bodyPr>
            <a:spAutoFit/>
          </a:bodyPr>
          <a:lstStyle/>
          <a:p>
            <a:pPr eaLnBrk="1" fontAlgn="auto" hangingPunct="1">
              <a:spcBef>
                <a:spcPts val="0"/>
              </a:spcBef>
              <a:spcAft>
                <a:spcPts val="0"/>
              </a:spcAft>
              <a:defRPr/>
            </a:pPr>
            <a:r>
              <a:rPr lang="zh-CN" altLang="en-US" dirty="0">
                <a:latin typeface="+mn-ea"/>
              </a:rPr>
              <a:t>安全威胁就是指由于自然的或人为的原因，使得信息资源的保密性、完整性、可用性、可控性和不可否认性等属性面临危险。</a:t>
            </a:r>
          </a:p>
        </p:txBody>
      </p:sp>
      <p:sp>
        <p:nvSpPr>
          <p:cNvPr id="49156" name="文本框 4"/>
          <p:cNvSpPr txBox="1">
            <a:spLocks noChangeArrowheads="1"/>
          </p:cNvSpPr>
          <p:nvPr/>
        </p:nvSpPr>
        <p:spPr bwMode="auto">
          <a:xfrm>
            <a:off x="1314450" y="2078038"/>
            <a:ext cx="3417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一、自然的和人为的安全威胁</a:t>
            </a:r>
          </a:p>
        </p:txBody>
      </p:sp>
      <p:sp>
        <p:nvSpPr>
          <p:cNvPr id="49157" name="文本框 5"/>
          <p:cNvSpPr txBox="1">
            <a:spLocks noChangeArrowheads="1"/>
          </p:cNvSpPr>
          <p:nvPr/>
        </p:nvSpPr>
        <p:spPr bwMode="auto">
          <a:xfrm>
            <a:off x="1314450" y="3146425"/>
            <a:ext cx="68532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有些安全威胁是不可抗拒的，称为自然的安全威胁，比如地震、火灾、战争等。对于这些安全威胁，最好的防范措施是建立适当的</a:t>
            </a:r>
            <a:r>
              <a:rPr lang="zh-CN" altLang="en-US" dirty="0">
                <a:solidFill>
                  <a:schemeClr val="tx1"/>
                </a:solidFill>
                <a:hlinkClick r:id="rId2" action="ppaction://hlinksldjump"/>
              </a:rPr>
              <a:t>容灾备份系统</a:t>
            </a:r>
            <a:r>
              <a:rPr lang="zh-CN" altLang="en-US" dirty="0">
                <a:solidFill>
                  <a:schemeClr val="tx1"/>
                </a:solidFill>
              </a:rPr>
              <a:t>。</a:t>
            </a:r>
          </a:p>
        </p:txBody>
      </p:sp>
      <p:sp>
        <p:nvSpPr>
          <p:cNvPr id="49158" name="矩形 6"/>
          <p:cNvSpPr>
            <a:spLocks noChangeArrowheads="1"/>
          </p:cNvSpPr>
          <p:nvPr/>
        </p:nvSpPr>
        <p:spPr bwMode="auto">
          <a:xfrm>
            <a:off x="1317625" y="2711450"/>
            <a:ext cx="180022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自然的安全威胁</a:t>
            </a:r>
          </a:p>
        </p:txBody>
      </p:sp>
      <p:sp>
        <p:nvSpPr>
          <p:cNvPr id="49159" name="矩形 8"/>
          <p:cNvSpPr>
            <a:spLocks noChangeArrowheads="1"/>
          </p:cNvSpPr>
          <p:nvPr/>
        </p:nvSpPr>
        <p:spPr bwMode="auto">
          <a:xfrm>
            <a:off x="1317625" y="4551363"/>
            <a:ext cx="1800225"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人为的安全威胁</a:t>
            </a:r>
          </a:p>
        </p:txBody>
      </p:sp>
      <p:sp>
        <p:nvSpPr>
          <p:cNvPr id="49160" name="文本框 9"/>
          <p:cNvSpPr txBox="1">
            <a:spLocks noChangeArrowheads="1"/>
          </p:cNvSpPr>
          <p:nvPr/>
        </p:nvSpPr>
        <p:spPr bwMode="auto">
          <a:xfrm>
            <a:off x="1314450" y="5097463"/>
            <a:ext cx="7104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绝大部分安全威胁是由于人（或者间接是人）的原因造成的。又可以分为无意行为和故意行为。比如误操作、恶意攻击、病毒、木马等。</a:t>
            </a:r>
          </a:p>
        </p:txBody>
      </p:sp>
      <p:sp>
        <p:nvSpPr>
          <p:cNvPr id="11" name="矩形 10"/>
          <p:cNvSpPr/>
          <p:nvPr/>
        </p:nvSpPr>
        <p:spPr>
          <a:xfrm>
            <a:off x="1314450" y="5919788"/>
            <a:ext cx="3820277" cy="369332"/>
          </a:xfrm>
          <a:prstGeom prst="rect">
            <a:avLst/>
          </a:prstGeom>
        </p:spPr>
        <p:txBody>
          <a:bodyPr wrap="non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defRPr/>
            </a:pPr>
            <a:r>
              <a:rPr lang="zh-CN" altLang="en-US" dirty="0">
                <a:latin typeface="+mn-ea"/>
              </a:rPr>
              <a:t>精心设计的人为攻击威胁最大。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文本框 1"/>
          <p:cNvSpPr txBox="1">
            <a:spLocks noChangeArrowheads="1"/>
          </p:cNvSpPr>
          <p:nvPr/>
        </p:nvSpPr>
        <p:spPr bwMode="auto">
          <a:xfrm>
            <a:off x="1433513" y="1628775"/>
            <a:ext cx="6581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国际标准化组织（</a:t>
            </a:r>
            <a:r>
              <a:rPr lang="en-US" altLang="zh-CN">
                <a:solidFill>
                  <a:schemeClr val="tx1"/>
                </a:solidFill>
              </a:rPr>
              <a:t>ISO</a:t>
            </a:r>
            <a:r>
              <a:rPr lang="zh-CN" altLang="en-US">
                <a:solidFill>
                  <a:schemeClr val="tx1"/>
                </a:solidFill>
              </a:rPr>
              <a:t>）在其提出了一个具有七层体系结构的</a:t>
            </a:r>
            <a:r>
              <a:rPr lang="en-US" altLang="zh-CN">
                <a:solidFill>
                  <a:schemeClr val="tx1"/>
                </a:solidFill>
              </a:rPr>
              <a:t>《</a:t>
            </a:r>
            <a:r>
              <a:rPr lang="zh-CN" altLang="en-US">
                <a:solidFill>
                  <a:schemeClr val="tx1"/>
                </a:solidFill>
              </a:rPr>
              <a:t>开放系统互联</a:t>
            </a:r>
            <a:r>
              <a:rPr lang="en-US" altLang="zh-CN">
                <a:solidFill>
                  <a:schemeClr val="tx1"/>
                </a:solidFill>
              </a:rPr>
              <a:t>》</a:t>
            </a:r>
            <a:r>
              <a:rPr lang="zh-CN" altLang="en-US">
                <a:solidFill>
                  <a:schemeClr val="tx1"/>
                </a:solidFill>
              </a:rPr>
              <a:t>参考模型（</a:t>
            </a:r>
            <a:r>
              <a:rPr lang="en-US" altLang="zh-CN">
                <a:solidFill>
                  <a:schemeClr val="tx1"/>
                </a:solidFill>
              </a:rPr>
              <a:t>OSI/RM</a:t>
            </a:r>
            <a:r>
              <a:rPr lang="zh-CN" altLang="en-US">
                <a:solidFill>
                  <a:schemeClr val="tx1"/>
                </a:solidFill>
              </a:rPr>
              <a:t>）。</a:t>
            </a:r>
          </a:p>
        </p:txBody>
      </p:sp>
      <p:sp>
        <p:nvSpPr>
          <p:cNvPr id="50180" name="矩形 4"/>
          <p:cNvSpPr>
            <a:spLocks noChangeArrowheads="1"/>
          </p:cNvSpPr>
          <p:nvPr/>
        </p:nvSpPr>
        <p:spPr bwMode="auto">
          <a:xfrm>
            <a:off x="1433513" y="2322513"/>
            <a:ext cx="65817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20000"/>
              </a:spcBef>
              <a:buFont typeface="Wingdings" panose="05000000000000000000" pitchFamily="2" charset="2"/>
              <a:buChar char="q"/>
            </a:pPr>
            <a:r>
              <a:rPr lang="zh-CN" altLang="en-US" dirty="0">
                <a:solidFill>
                  <a:schemeClr val="tx1"/>
                </a:solidFill>
              </a:rPr>
              <a:t>由美国国防先进研究项目局（</a:t>
            </a:r>
            <a:r>
              <a:rPr lang="en-US" altLang="zh-CN" dirty="0">
                <a:solidFill>
                  <a:schemeClr val="tx1"/>
                </a:solidFill>
              </a:rPr>
              <a:t>Defense Advanced Research Projects Agency</a:t>
            </a:r>
            <a:r>
              <a:rPr lang="zh-CN" altLang="en-US" dirty="0">
                <a:solidFill>
                  <a:schemeClr val="tx1"/>
                </a:solidFill>
              </a:rPr>
              <a:t>）的卡恩和斯坦福的</a:t>
            </a:r>
            <a:r>
              <a:rPr lang="zh-CN" altLang="en-US" dirty="0">
                <a:solidFill>
                  <a:schemeClr val="tx1"/>
                </a:solidFill>
                <a:hlinkClick r:id="rId2" action="ppaction://hlinksldjump"/>
              </a:rPr>
              <a:t>瑟夫</a:t>
            </a:r>
            <a:r>
              <a:rPr lang="zh-CN" altLang="en-US" dirty="0">
                <a:solidFill>
                  <a:schemeClr val="tx1"/>
                </a:solidFill>
              </a:rPr>
              <a:t>所提出的</a:t>
            </a:r>
            <a:r>
              <a:rPr lang="en-US" altLang="zh-CN" dirty="0">
                <a:solidFill>
                  <a:schemeClr val="tx1"/>
                </a:solidFill>
              </a:rPr>
              <a:t>TCP/IP</a:t>
            </a:r>
            <a:r>
              <a:rPr lang="zh-CN" altLang="en-US" dirty="0">
                <a:solidFill>
                  <a:schemeClr val="tx1"/>
                </a:solidFill>
              </a:rPr>
              <a:t>四层体系结构成为事实上的标准。</a:t>
            </a:r>
          </a:p>
        </p:txBody>
      </p:sp>
      <p:graphicFrame>
        <p:nvGraphicFramePr>
          <p:cNvPr id="6" name="表格 5"/>
          <p:cNvGraphicFramePr>
            <a:graphicFrameLocks noGrp="1"/>
          </p:cNvGraphicFramePr>
          <p:nvPr/>
        </p:nvGraphicFramePr>
        <p:xfrm>
          <a:off x="846138" y="3419475"/>
          <a:ext cx="7953375" cy="3306765"/>
        </p:xfrm>
        <a:graphic>
          <a:graphicData uri="http://schemas.openxmlformats.org/drawingml/2006/table">
            <a:tbl>
              <a:tblPr firstRow="1" bandRow="1">
                <a:tableStyleId>{5C22544A-7EE6-4342-B048-85BDC9FD1C3A}</a:tableStyleId>
              </a:tblPr>
              <a:tblGrid>
                <a:gridCol w="1534248">
                  <a:extLst>
                    <a:ext uri="{9D8B030D-6E8A-4147-A177-3AD203B41FA5}">
                      <a16:colId xmlns:a16="http://schemas.microsoft.com/office/drawing/2014/main" val="20000"/>
                    </a:ext>
                  </a:extLst>
                </a:gridCol>
                <a:gridCol w="1474525">
                  <a:extLst>
                    <a:ext uri="{9D8B030D-6E8A-4147-A177-3AD203B41FA5}">
                      <a16:colId xmlns:a16="http://schemas.microsoft.com/office/drawing/2014/main" val="20001"/>
                    </a:ext>
                  </a:extLst>
                </a:gridCol>
                <a:gridCol w="4944602">
                  <a:extLst>
                    <a:ext uri="{9D8B030D-6E8A-4147-A177-3AD203B41FA5}">
                      <a16:colId xmlns:a16="http://schemas.microsoft.com/office/drawing/2014/main" val="20002"/>
                    </a:ext>
                  </a:extLst>
                </a:gridCol>
              </a:tblGrid>
              <a:tr h="370753">
                <a:tc>
                  <a:txBody>
                    <a:bodyPr/>
                    <a:lstStyle/>
                    <a:p>
                      <a:r>
                        <a:rPr lang="en-US" altLang="zh-CN" sz="1800" dirty="0"/>
                        <a:t>OSI/RM</a:t>
                      </a:r>
                      <a:endParaRPr lang="zh-CN" altLang="en-US" sz="1800" dirty="0"/>
                    </a:p>
                  </a:txBody>
                  <a:tcPr marL="91437" marR="91437" marT="45711" marB="45711" anchor="ctr" anchorCtr="1"/>
                </a:tc>
                <a:tc>
                  <a:txBody>
                    <a:bodyPr/>
                    <a:lstStyle/>
                    <a:p>
                      <a:r>
                        <a:rPr lang="en-US" altLang="zh-CN" sz="1800" dirty="0"/>
                        <a:t>TCP/IP</a:t>
                      </a:r>
                      <a:endParaRPr lang="zh-CN" altLang="en-US" sz="1800" dirty="0"/>
                    </a:p>
                  </a:txBody>
                  <a:tcPr marL="91437" marR="91437" marT="45711" marB="45711" anchor="ctr" anchorCtr="1"/>
                </a:tc>
                <a:tc>
                  <a:txBody>
                    <a:bodyPr/>
                    <a:lstStyle/>
                    <a:p>
                      <a:r>
                        <a:rPr lang="zh-CN" altLang="en-US" sz="1800" dirty="0"/>
                        <a:t>安全威胁及处理措施</a:t>
                      </a:r>
                    </a:p>
                  </a:txBody>
                  <a:tcPr marL="91437" marR="91437" marT="45711" marB="45711" anchor="ctr" anchorCtr="1"/>
                </a:tc>
                <a:extLst>
                  <a:ext uri="{0D108BD9-81ED-4DB2-BD59-A6C34878D82A}">
                    <a16:rowId xmlns:a16="http://schemas.microsoft.com/office/drawing/2014/main" val="10000"/>
                  </a:ext>
                </a:extLst>
              </a:tr>
              <a:tr h="3707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dirty="0"/>
                        <a:t>应用层</a:t>
                      </a:r>
                    </a:p>
                  </a:txBody>
                  <a:tcPr marL="91437" marR="91437" marT="45711" marB="45711" anchor="ctr" anchorCtr="1"/>
                </a:tc>
                <a:tc rowSpan="3">
                  <a:txBody>
                    <a:bodyPr/>
                    <a:lstStyle/>
                    <a:p>
                      <a:pPr algn="ctr"/>
                      <a:r>
                        <a:rPr lang="zh-CN" altLang="en-US" sz="1800" dirty="0"/>
                        <a:t>应用层</a:t>
                      </a:r>
                    </a:p>
                  </a:txBody>
                  <a:tcPr marL="91437" marR="91437" marT="45711" marB="45711" anchor="ctr" anchorCtr="1"/>
                </a:tc>
                <a:tc rowSpan="3">
                  <a:txBody>
                    <a:bodyPr/>
                    <a:lstStyle/>
                    <a:p>
                      <a:r>
                        <a:rPr lang="zh-CN" altLang="en-US" sz="1800" dirty="0">
                          <a:solidFill>
                            <a:schemeClr val="bg1"/>
                          </a:solidFill>
                          <a:latin typeface="宋体" panose="02010600030101010101" pitchFamily="2" charset="-122"/>
                        </a:rPr>
                        <a:t>利用操作系统和网络协议上的漏洞进行的各种攻击。措施：加强安全服务，如安全协议、检测、加密等。</a:t>
                      </a:r>
                      <a:endParaRPr lang="zh-CN" altLang="en-US" sz="1800" dirty="0">
                        <a:solidFill>
                          <a:schemeClr val="bg1"/>
                        </a:solidFill>
                      </a:endParaRPr>
                    </a:p>
                  </a:txBody>
                  <a:tcPr marL="91437" marR="91437" marT="45711" marB="45711" anchor="ctr">
                    <a:solidFill>
                      <a:schemeClr val="accent4"/>
                    </a:solidFill>
                  </a:tcPr>
                </a:tc>
                <a:extLst>
                  <a:ext uri="{0D108BD9-81ED-4DB2-BD59-A6C34878D82A}">
                    <a16:rowId xmlns:a16="http://schemas.microsoft.com/office/drawing/2014/main" val="10001"/>
                  </a:ext>
                </a:extLst>
              </a:tr>
              <a:tr h="370753">
                <a:tc>
                  <a:txBody>
                    <a:bodyPr/>
                    <a:lstStyle/>
                    <a:p>
                      <a:r>
                        <a:rPr lang="zh-CN" altLang="en-US" sz="1800" dirty="0"/>
                        <a:t>表示层</a:t>
                      </a:r>
                    </a:p>
                  </a:txBody>
                  <a:tcPr marL="91437" marR="91437" marT="45711" marB="45711" anchor="ctr" anchorCtr="1"/>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2"/>
                  </a:ext>
                </a:extLst>
              </a:tr>
              <a:tr h="3657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dirty="0"/>
                        <a:t>会话层</a:t>
                      </a:r>
                    </a:p>
                  </a:txBody>
                  <a:tcPr marL="91437" marR="91437" marT="45711" marB="45711" anchor="ctr" anchorCtr="1"/>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3"/>
                  </a:ext>
                </a:extLst>
              </a:tr>
              <a:tr h="370753">
                <a:tc>
                  <a:txBody>
                    <a:bodyPr/>
                    <a:lstStyle/>
                    <a:p>
                      <a:r>
                        <a:rPr lang="zh-CN" altLang="en-US" sz="1800" dirty="0"/>
                        <a:t>传输层</a:t>
                      </a:r>
                    </a:p>
                  </a:txBody>
                  <a:tcPr marL="91437" marR="91437" marT="45711" marB="45711" anchor="ctr" anchorCtr="1"/>
                </a:tc>
                <a:tc>
                  <a:txBody>
                    <a:bodyPr/>
                    <a:lstStyle/>
                    <a:p>
                      <a:r>
                        <a:rPr lang="zh-CN" altLang="en-US" sz="1800" dirty="0"/>
                        <a:t>传输层</a:t>
                      </a:r>
                    </a:p>
                  </a:txBody>
                  <a:tcPr marL="91437" marR="91437" marT="45711" marB="45711" anchor="ctr" anchorCtr="1"/>
                </a:tc>
                <a:tc rowSpan="2">
                  <a:txBody>
                    <a:bodyPr/>
                    <a:lstStyle/>
                    <a:p>
                      <a:r>
                        <a:rPr lang="zh-CN" altLang="en-US" sz="1800" dirty="0"/>
                        <a:t>身份假冒、权限滥用、欺骗（</a:t>
                      </a:r>
                      <a:r>
                        <a:rPr lang="en-US" altLang="zh-CN" sz="1800" dirty="0"/>
                        <a:t>IP</a:t>
                      </a:r>
                      <a:r>
                        <a:rPr lang="zh-CN" altLang="en-US" sz="1800" dirty="0"/>
                        <a:t>和</a:t>
                      </a:r>
                      <a:r>
                        <a:rPr lang="en-US" altLang="zh-CN" sz="1800" dirty="0"/>
                        <a:t>TCP</a:t>
                      </a:r>
                      <a:r>
                        <a:rPr lang="zh-CN" altLang="en-US" sz="1800" dirty="0"/>
                        <a:t>）欺骗、路由侦听、重定向等。措施：实施安全控制技术，如身份认证、审计、网络管理等。</a:t>
                      </a:r>
                    </a:p>
                  </a:txBody>
                  <a:tcPr marL="91437" marR="91437" marT="45711" marB="45711" anchor="ctr">
                    <a:solidFill>
                      <a:schemeClr val="bg1"/>
                    </a:solidFill>
                  </a:tcPr>
                </a:tc>
                <a:extLst>
                  <a:ext uri="{0D108BD9-81ED-4DB2-BD59-A6C34878D82A}">
                    <a16:rowId xmlns:a16="http://schemas.microsoft.com/office/drawing/2014/main" val="10004"/>
                  </a:ext>
                </a:extLst>
              </a:tr>
              <a:tr h="543629">
                <a:tc>
                  <a:txBody>
                    <a:bodyPr/>
                    <a:lstStyle/>
                    <a:p>
                      <a:r>
                        <a:rPr lang="zh-CN" altLang="en-US" sz="1800" dirty="0"/>
                        <a:t>网络层</a:t>
                      </a:r>
                    </a:p>
                  </a:txBody>
                  <a:tcPr marL="91437" marR="91437" marT="45711" marB="45711" anchor="ctr" anchorCtr="1"/>
                </a:tc>
                <a:tc>
                  <a:txBody>
                    <a:bodyPr/>
                    <a:lstStyle/>
                    <a:p>
                      <a:r>
                        <a:rPr lang="zh-CN" altLang="en-US" sz="1800" dirty="0"/>
                        <a:t>网际层</a:t>
                      </a:r>
                    </a:p>
                  </a:txBody>
                  <a:tcPr marL="91437" marR="91437" marT="45711" marB="45711" anchor="ctr" anchorCtr="1"/>
                </a:tc>
                <a:tc vMerge="1">
                  <a:txBody>
                    <a:bodyPr/>
                    <a:lstStyle/>
                    <a:p>
                      <a:endParaRPr lang="zh-CN" altLang="en-US" dirty="0"/>
                    </a:p>
                  </a:txBody>
                  <a:tcPr anchor="ctr"/>
                </a:tc>
                <a:extLst>
                  <a:ext uri="{0D108BD9-81ED-4DB2-BD59-A6C34878D82A}">
                    <a16:rowId xmlns:a16="http://schemas.microsoft.com/office/drawing/2014/main" val="10005"/>
                  </a:ext>
                </a:extLst>
              </a:tr>
              <a:tr h="370753">
                <a:tc>
                  <a:txBody>
                    <a:bodyPr/>
                    <a:lstStyle/>
                    <a:p>
                      <a:r>
                        <a:rPr lang="zh-CN" altLang="en-US" sz="1800" dirty="0"/>
                        <a:t>数据链路层</a:t>
                      </a:r>
                    </a:p>
                  </a:txBody>
                  <a:tcPr marL="91437" marR="91437" marT="45711" marB="45711" anchor="ctr" anchorCtr="1"/>
                </a:tc>
                <a:tc rowSpan="2">
                  <a:txBody>
                    <a:bodyPr/>
                    <a:lstStyle/>
                    <a:p>
                      <a:r>
                        <a:rPr lang="zh-CN" altLang="en-US" sz="1800" dirty="0"/>
                        <a:t>数据接口层</a:t>
                      </a:r>
                    </a:p>
                  </a:txBody>
                  <a:tcPr marL="91437" marR="91437" marT="45711" marB="45711" anchor="ctr" anchorCtr="1"/>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b="0" dirty="0">
                          <a:solidFill>
                            <a:schemeClr val="bg1"/>
                          </a:solidFill>
                          <a:latin typeface="宋体" panose="02010600030101010101" pitchFamily="2" charset="-122"/>
                        </a:rPr>
                        <a:t>自然灾害、电磁辐射、数据监听、窃取、删除等。措施：物理安全技术，如容灾、屏蔽、监控等。</a:t>
                      </a:r>
                      <a:endParaRPr lang="zh-CN" altLang="en-US" sz="1800" b="0" dirty="0">
                        <a:solidFill>
                          <a:schemeClr val="bg1"/>
                        </a:solidFill>
                      </a:endParaRPr>
                    </a:p>
                  </a:txBody>
                  <a:tcPr marL="91437" marR="91437" marT="45711" marB="45711" anchor="ctr">
                    <a:solidFill>
                      <a:schemeClr val="accent4"/>
                    </a:solidFill>
                  </a:tcPr>
                </a:tc>
                <a:extLst>
                  <a:ext uri="{0D108BD9-81ED-4DB2-BD59-A6C34878D82A}">
                    <a16:rowId xmlns:a16="http://schemas.microsoft.com/office/drawing/2014/main" val="10006"/>
                  </a:ext>
                </a:extLst>
              </a:tr>
              <a:tr h="543629">
                <a:tc>
                  <a:txBody>
                    <a:bodyPr/>
                    <a:lstStyle/>
                    <a:p>
                      <a:r>
                        <a:rPr lang="zh-CN" altLang="en-US" sz="1800" dirty="0"/>
                        <a:t>物理层</a:t>
                      </a:r>
                    </a:p>
                  </a:txBody>
                  <a:tcPr marL="91437" marR="91437" marT="45711" marB="45711" anchor="ctr" anchorCtr="1"/>
                </a:tc>
                <a:tc vMerge="1">
                  <a:txBody>
                    <a:bodyPr/>
                    <a:lstStyle/>
                    <a:p>
                      <a:endParaRPr lang="zh-CN" altLang="en-US" dirty="0"/>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b="0" dirty="0"/>
                    </a:p>
                  </a:txBody>
                  <a:tcPr anchor="ctr"/>
                </a:tc>
                <a:extLst>
                  <a:ext uri="{0D108BD9-81ED-4DB2-BD59-A6C34878D82A}">
                    <a16:rowId xmlns:a16="http://schemas.microsoft.com/office/drawing/2014/main" val="10007"/>
                  </a:ext>
                </a:extLst>
              </a:tr>
            </a:tbl>
          </a:graphicData>
        </a:graphic>
      </p:graphicFrame>
      <p:sp>
        <p:nvSpPr>
          <p:cNvPr id="50212" name="文本框 6"/>
          <p:cNvSpPr txBox="1">
            <a:spLocks noChangeArrowheads="1"/>
          </p:cNvSpPr>
          <p:nvPr/>
        </p:nvSpPr>
        <p:spPr bwMode="auto">
          <a:xfrm>
            <a:off x="1376363" y="1211263"/>
            <a:ext cx="2784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二、不同层次的安全威胁</a:t>
            </a:r>
          </a:p>
        </p:txBody>
      </p:sp>
      <p:sp>
        <p:nvSpPr>
          <p:cNvPr id="7" name="文本框 6">
            <a:extLst>
              <a:ext uri="{FF2B5EF4-FFF2-40B4-BE49-F238E27FC236}">
                <a16:creationId xmlns:a16="http://schemas.microsoft.com/office/drawing/2014/main" id="{D072DAFF-B168-4EC1-B80E-C8356D9C872C}"/>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文本框 3"/>
          <p:cNvSpPr txBox="1">
            <a:spLocks noChangeArrowheads="1"/>
          </p:cNvSpPr>
          <p:nvPr/>
        </p:nvSpPr>
        <p:spPr bwMode="auto">
          <a:xfrm>
            <a:off x="1376363" y="1211263"/>
            <a:ext cx="3286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三、主动型和被动型安全威胁</a:t>
            </a:r>
          </a:p>
        </p:txBody>
      </p:sp>
      <p:sp>
        <p:nvSpPr>
          <p:cNvPr id="51204" name="矩形 1"/>
          <p:cNvSpPr>
            <a:spLocks noChangeArrowheads="1"/>
          </p:cNvSpPr>
          <p:nvPr/>
        </p:nvSpPr>
        <p:spPr bwMode="auto">
          <a:xfrm>
            <a:off x="1457325" y="3111500"/>
            <a:ext cx="706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主动型安全威胁是指击攻击者通过暴力行为或者利用相应漏洞实施恶意访问的故意行为。</a:t>
            </a:r>
            <a:endParaRPr lang="en-US" altLang="zh-CN" dirty="0">
              <a:solidFill>
                <a:schemeClr val="tx1"/>
              </a:solidFill>
            </a:endParaRPr>
          </a:p>
        </p:txBody>
      </p:sp>
      <p:sp>
        <p:nvSpPr>
          <p:cNvPr id="51205" name="文本框 4"/>
          <p:cNvSpPr txBox="1">
            <a:spLocks noChangeArrowheads="1"/>
          </p:cNvSpPr>
          <p:nvPr/>
        </p:nvSpPr>
        <p:spPr bwMode="auto">
          <a:xfrm>
            <a:off x="1457325" y="1779588"/>
            <a:ext cx="6978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根据攻击者的行为特征，人为故意的安全威胁还可以分为主动型的安全威胁和被动型的安全威胁。</a:t>
            </a:r>
          </a:p>
        </p:txBody>
      </p:sp>
      <p:sp>
        <p:nvSpPr>
          <p:cNvPr id="51206" name="矩形 5"/>
          <p:cNvSpPr>
            <a:spLocks noChangeArrowheads="1"/>
          </p:cNvSpPr>
          <p:nvPr/>
        </p:nvSpPr>
        <p:spPr bwMode="auto">
          <a:xfrm>
            <a:off x="1457325" y="2624138"/>
            <a:ext cx="2089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主动型安全威胁</a:t>
            </a:r>
          </a:p>
        </p:txBody>
      </p:sp>
      <p:sp>
        <p:nvSpPr>
          <p:cNvPr id="51207" name="文本框 6"/>
          <p:cNvSpPr txBox="1">
            <a:spLocks noChangeArrowheads="1"/>
          </p:cNvSpPr>
          <p:nvPr/>
        </p:nvSpPr>
        <p:spPr bwMode="auto">
          <a:xfrm>
            <a:off x="1457325" y="3873500"/>
            <a:ext cx="6978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大部分的安全威胁都属于主动型，也相对比较容易发现。比较典型的主动型威胁包括：</a:t>
            </a:r>
          </a:p>
        </p:txBody>
      </p:sp>
      <p:sp>
        <p:nvSpPr>
          <p:cNvPr id="51208" name="矩形 7"/>
          <p:cNvSpPr>
            <a:spLocks noChangeArrowheads="1"/>
          </p:cNvSpPr>
          <p:nvPr/>
        </p:nvSpPr>
        <p:spPr bwMode="auto">
          <a:xfrm>
            <a:off x="1457325" y="5187950"/>
            <a:ext cx="47212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伪装是一个实体假装成另外一个实体，通常与另一类主动攻击一起进行。假如，身份鉴别的序列被捕获，并在有效地身份鉴别发生时做出回答，有可能使具有很少特权的实体得到额外的特权。</a:t>
            </a:r>
          </a:p>
        </p:txBody>
      </p:sp>
      <p:sp>
        <p:nvSpPr>
          <p:cNvPr id="51209" name="矩形 8"/>
          <p:cNvSpPr>
            <a:spLocks noChangeArrowheads="1"/>
          </p:cNvSpPr>
          <p:nvPr/>
        </p:nvSpPr>
        <p:spPr bwMode="auto">
          <a:xfrm>
            <a:off x="1457325" y="4719638"/>
            <a:ext cx="725488"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伪装</a:t>
            </a:r>
          </a:p>
        </p:txBody>
      </p:sp>
      <p:pic>
        <p:nvPicPr>
          <p:cNvPr id="51210"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8550" y="4719638"/>
            <a:ext cx="2727325"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C43ECDD0-FC99-4A1A-A1A3-8FDB9EC1ECE2}"/>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矩形 3"/>
          <p:cNvSpPr>
            <a:spLocks noChangeArrowheads="1"/>
          </p:cNvSpPr>
          <p:nvPr/>
        </p:nvSpPr>
        <p:spPr bwMode="auto">
          <a:xfrm>
            <a:off x="1273175" y="1692275"/>
            <a:ext cx="48720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重放攻击包含数据单元的被动捕获，随之再重传这些数据，从而产生一个非授权的效果。</a:t>
            </a:r>
            <a:endParaRPr lang="en-US" altLang="zh-CN">
              <a:solidFill>
                <a:schemeClr val="tx1"/>
              </a:solidFill>
            </a:endParaRPr>
          </a:p>
        </p:txBody>
      </p:sp>
      <p:sp>
        <p:nvSpPr>
          <p:cNvPr id="52228" name="矩形 4"/>
          <p:cNvSpPr>
            <a:spLocks noChangeArrowheads="1"/>
          </p:cNvSpPr>
          <p:nvPr/>
        </p:nvSpPr>
        <p:spPr bwMode="auto">
          <a:xfrm>
            <a:off x="1273175" y="1273175"/>
            <a:ext cx="6492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重放</a:t>
            </a:r>
          </a:p>
        </p:txBody>
      </p:sp>
      <p:pic>
        <p:nvPicPr>
          <p:cNvPr id="52229"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5213" y="1146175"/>
            <a:ext cx="26479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矩形 6"/>
          <p:cNvSpPr>
            <a:spLocks noChangeArrowheads="1"/>
          </p:cNvSpPr>
          <p:nvPr/>
        </p:nvSpPr>
        <p:spPr bwMode="auto">
          <a:xfrm>
            <a:off x="1273175" y="2982913"/>
            <a:ext cx="45720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修改报文攻击意味着合法报文的某些部分已被修改，或者报文的延迟和重新排序，从而产生非授权的效果。</a:t>
            </a:r>
          </a:p>
        </p:txBody>
      </p:sp>
      <p:sp>
        <p:nvSpPr>
          <p:cNvPr id="52231" name="矩形 7"/>
          <p:cNvSpPr>
            <a:spLocks noChangeArrowheads="1"/>
          </p:cNvSpPr>
          <p:nvPr/>
        </p:nvSpPr>
        <p:spPr bwMode="auto">
          <a:xfrm>
            <a:off x="1273175" y="2484438"/>
            <a:ext cx="1114425"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修改报文</a:t>
            </a:r>
          </a:p>
        </p:txBody>
      </p:sp>
      <p:pic>
        <p:nvPicPr>
          <p:cNvPr id="52232"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5213" y="2662238"/>
            <a:ext cx="2389187"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矩形 9"/>
          <p:cNvSpPr>
            <a:spLocks noChangeArrowheads="1"/>
          </p:cNvSpPr>
          <p:nvPr/>
        </p:nvSpPr>
        <p:spPr bwMode="auto">
          <a:xfrm>
            <a:off x="1273175" y="4549775"/>
            <a:ext cx="4572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拒绝服务攻击是阻止或禁止通信设施的正常使用和管理。这种攻击可能针对专门的目标（如安全审计服务），抑制所有报文直接送到目的站；也可能破坏整个网络，使网络不可用或网络超负荷，从而降低网络性能。</a:t>
            </a:r>
          </a:p>
        </p:txBody>
      </p:sp>
      <p:sp>
        <p:nvSpPr>
          <p:cNvPr id="52234" name="矩形 10"/>
          <p:cNvSpPr>
            <a:spLocks noChangeArrowheads="1"/>
          </p:cNvSpPr>
          <p:nvPr/>
        </p:nvSpPr>
        <p:spPr bwMode="auto">
          <a:xfrm>
            <a:off x="1273175" y="4119563"/>
            <a:ext cx="1114425"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拒绝服务</a:t>
            </a:r>
          </a:p>
        </p:txBody>
      </p:sp>
      <p:pic>
        <p:nvPicPr>
          <p:cNvPr id="52235"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45213" y="4303713"/>
            <a:ext cx="2005012"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06298599-908B-4F6A-98B4-F53F6A03A6A0}"/>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5388" y="1155700"/>
            <a:ext cx="1339850" cy="342900"/>
          </a:xfrm>
          <a:prstGeom prst="rect">
            <a:avLst/>
          </a:prstGeom>
          <a:solidFill>
            <a:schemeClr val="accent1"/>
          </a:solidFill>
        </p:spPr>
        <p:txBody>
          <a:bodyPr wrap="none">
            <a:spAutoFit/>
          </a:bodyPr>
          <a:lstStyle/>
          <a:p>
            <a:pPr marL="0" lvl="1" eaLnBrk="1" fontAlgn="auto" hangingPunct="1">
              <a:lnSpc>
                <a:spcPct val="90000"/>
              </a:lnSpc>
              <a:spcBef>
                <a:spcPts val="0"/>
              </a:spcBef>
              <a:spcAft>
                <a:spcPts val="0"/>
              </a:spcAft>
              <a:defRPr/>
            </a:pPr>
            <a:r>
              <a:rPr lang="zh-CN" altLang="en-US" dirty="0">
                <a:solidFill>
                  <a:schemeClr val="bg1"/>
                </a:solidFill>
                <a:latin typeface="+mn-ea"/>
              </a:rPr>
              <a:t>非授权访问</a:t>
            </a:r>
          </a:p>
        </p:txBody>
      </p:sp>
      <p:sp>
        <p:nvSpPr>
          <p:cNvPr id="53252" name="矩形 4"/>
          <p:cNvSpPr>
            <a:spLocks noChangeArrowheads="1"/>
          </p:cNvSpPr>
          <p:nvPr/>
        </p:nvSpPr>
        <p:spPr bwMode="auto">
          <a:xfrm>
            <a:off x="1192213" y="2989263"/>
            <a:ext cx="647700"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ea typeface="方正书宋简体"/>
                <a:cs typeface="方正书宋简体"/>
              </a:rPr>
              <a:t>否认</a:t>
            </a:r>
            <a:endParaRPr lang="zh-CN" altLang="en-US">
              <a:solidFill>
                <a:schemeClr val="bg1"/>
              </a:solidFill>
            </a:endParaRPr>
          </a:p>
        </p:txBody>
      </p:sp>
      <p:sp>
        <p:nvSpPr>
          <p:cNvPr id="53253" name="矩形 5"/>
          <p:cNvSpPr>
            <a:spLocks noChangeArrowheads="1"/>
          </p:cNvSpPr>
          <p:nvPr/>
        </p:nvSpPr>
        <p:spPr bwMode="auto">
          <a:xfrm>
            <a:off x="1192213" y="4835525"/>
            <a:ext cx="110807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ea typeface="方正书宋简体"/>
                <a:cs typeface="方正书宋简体"/>
              </a:rPr>
              <a:t>信息泄漏</a:t>
            </a:r>
            <a:endParaRPr lang="zh-CN" altLang="en-US">
              <a:solidFill>
                <a:schemeClr val="bg1"/>
              </a:solidFill>
            </a:endParaRPr>
          </a:p>
        </p:txBody>
      </p:sp>
      <p:sp>
        <p:nvSpPr>
          <p:cNvPr id="53254" name="矩形 11"/>
          <p:cNvSpPr>
            <a:spLocks noChangeArrowheads="1"/>
          </p:cNvSpPr>
          <p:nvPr/>
        </p:nvSpPr>
        <p:spPr bwMode="auto">
          <a:xfrm>
            <a:off x="1192213" y="1560513"/>
            <a:ext cx="482758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没有经过同意，就使用网络或计算机资源被看作非授权访问，如有意避开系统访问控制机制，对网络设备及资源进行非正常使用，或擅自扩大权限，越权访问信息。</a:t>
            </a:r>
          </a:p>
        </p:txBody>
      </p:sp>
      <p:pic>
        <p:nvPicPr>
          <p:cNvPr id="53255"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155700"/>
            <a:ext cx="2743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9025" y="2974975"/>
            <a:ext cx="2427288"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矩形 16"/>
          <p:cNvSpPr>
            <a:spLocks noChangeArrowheads="1"/>
          </p:cNvSpPr>
          <p:nvPr/>
        </p:nvSpPr>
        <p:spPr bwMode="auto">
          <a:xfrm>
            <a:off x="1192213" y="3517900"/>
            <a:ext cx="48275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和心理学领域一样，计算机领域中的否认也是不承认已经发生的对自己不利的事件，以逃避谴责和责任。</a:t>
            </a:r>
          </a:p>
        </p:txBody>
      </p:sp>
      <p:pic>
        <p:nvPicPr>
          <p:cNvPr id="5325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62675" y="4835525"/>
            <a:ext cx="2441575"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9" name="文本框 18"/>
          <p:cNvSpPr txBox="1">
            <a:spLocks noChangeArrowheads="1"/>
          </p:cNvSpPr>
          <p:nvPr/>
        </p:nvSpPr>
        <p:spPr bwMode="auto">
          <a:xfrm>
            <a:off x="1192213" y="5505450"/>
            <a:ext cx="4689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有意或无意的将需要保密的信息透露给无授权第三方。</a:t>
            </a:r>
          </a:p>
        </p:txBody>
      </p:sp>
      <p:sp>
        <p:nvSpPr>
          <p:cNvPr id="12" name="文本框 11">
            <a:extLst>
              <a:ext uri="{FF2B5EF4-FFF2-40B4-BE49-F238E27FC236}">
                <a16:creationId xmlns:a16="http://schemas.microsoft.com/office/drawing/2014/main" id="{CD2325E2-92B9-45CA-91D8-E6886D17846A}"/>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2"/>
          <p:cNvSpPr>
            <a:spLocks noChangeArrowheads="1"/>
          </p:cNvSpPr>
          <p:nvPr/>
        </p:nvSpPr>
        <p:spPr bwMode="auto">
          <a:xfrm>
            <a:off x="1303338" y="1230313"/>
            <a:ext cx="1339850"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latin typeface="Tahoma" panose="020B0604030504040204" pitchFamily="34" charset="0"/>
                <a:ea typeface="方正书宋简体"/>
                <a:cs typeface="方正书宋简体"/>
              </a:rPr>
              <a:t>特洛伊木马</a:t>
            </a:r>
            <a:endParaRPr lang="zh-CN" altLang="en-US">
              <a:solidFill>
                <a:schemeClr val="bg1"/>
              </a:solidFill>
            </a:endParaRPr>
          </a:p>
        </p:txBody>
      </p:sp>
      <p:sp>
        <p:nvSpPr>
          <p:cNvPr id="54275" name="矩形 3"/>
          <p:cNvSpPr>
            <a:spLocks noChangeArrowheads="1"/>
          </p:cNvSpPr>
          <p:nvPr/>
        </p:nvSpPr>
        <p:spPr bwMode="auto">
          <a:xfrm>
            <a:off x="1303338" y="3394075"/>
            <a:ext cx="13398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latin typeface="Tahoma" panose="020B0604030504040204" pitchFamily="34" charset="0"/>
                <a:ea typeface="方正书宋简体"/>
                <a:cs typeface="方正书宋简体"/>
              </a:rPr>
              <a:t>后门或陷门</a:t>
            </a:r>
            <a:endParaRPr lang="zh-CN" altLang="en-US">
              <a:solidFill>
                <a:schemeClr val="bg1"/>
              </a:solidFill>
            </a:endParaRPr>
          </a:p>
        </p:txBody>
      </p:sp>
      <p:sp>
        <p:nvSpPr>
          <p:cNvPr id="54276" name="矩形 4"/>
          <p:cNvSpPr>
            <a:spLocks noChangeArrowheads="1"/>
          </p:cNvSpPr>
          <p:nvPr/>
        </p:nvSpPr>
        <p:spPr bwMode="auto">
          <a:xfrm>
            <a:off x="1303338" y="5192713"/>
            <a:ext cx="1339850"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latin typeface="Tahoma" panose="020B0604030504040204" pitchFamily="34" charset="0"/>
                <a:ea typeface="方正书宋简体"/>
                <a:cs typeface="方正书宋简体"/>
              </a:rPr>
              <a:t>计算机病毒</a:t>
            </a:r>
            <a:endParaRPr lang="zh-CN" altLang="en-US">
              <a:solidFill>
                <a:schemeClr val="bg1"/>
              </a:solidFill>
            </a:endParaRPr>
          </a:p>
        </p:txBody>
      </p:sp>
      <p:pic>
        <p:nvPicPr>
          <p:cNvPr id="54278"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7225" y="1230313"/>
            <a:ext cx="14827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矩形 11"/>
          <p:cNvSpPr>
            <a:spLocks noChangeArrowheads="1"/>
          </p:cNvSpPr>
          <p:nvPr/>
        </p:nvSpPr>
        <p:spPr bwMode="auto">
          <a:xfrm>
            <a:off x="1303338" y="1690688"/>
            <a:ext cx="54276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特洛伊木马（</a:t>
            </a:r>
            <a:r>
              <a:rPr lang="en-US" altLang="zh-CN">
                <a:solidFill>
                  <a:schemeClr val="tx1"/>
                </a:solidFill>
              </a:rPr>
              <a:t>trojan horse</a:t>
            </a:r>
            <a:r>
              <a:rPr lang="zh-CN" altLang="en-US">
                <a:solidFill>
                  <a:schemeClr val="tx1"/>
                </a:solidFill>
              </a:rPr>
              <a:t>）简称“木马（</a:t>
            </a:r>
            <a:r>
              <a:rPr lang="en-US" altLang="zh-CN">
                <a:solidFill>
                  <a:schemeClr val="tx1"/>
                </a:solidFill>
              </a:rPr>
              <a:t>wooden horse</a:t>
            </a:r>
            <a:r>
              <a:rPr lang="zh-CN" altLang="en-US">
                <a:solidFill>
                  <a:schemeClr val="tx1"/>
                </a:solidFill>
              </a:rPr>
              <a:t>）”，名称来源于希腊神话，有“一经潜入，后患无穷”之意，其特点是伪装成一个实用程序，诱使用户将其安装在</a:t>
            </a:r>
            <a:r>
              <a:rPr lang="en-US" altLang="zh-CN">
                <a:solidFill>
                  <a:schemeClr val="tx1"/>
                </a:solidFill>
              </a:rPr>
              <a:t>PC</a:t>
            </a:r>
            <a:r>
              <a:rPr lang="zh-CN" altLang="en-US">
                <a:solidFill>
                  <a:schemeClr val="tx1"/>
                </a:solidFill>
              </a:rPr>
              <a:t>或者服务器上，暗中打开端口，向指定地点发送数据，或者进行其他破坏活动。</a:t>
            </a:r>
          </a:p>
        </p:txBody>
      </p:sp>
      <p:sp>
        <p:nvSpPr>
          <p:cNvPr id="54280" name="矩形 13"/>
          <p:cNvSpPr>
            <a:spLocks noChangeArrowheads="1"/>
          </p:cNvSpPr>
          <p:nvPr/>
        </p:nvSpPr>
        <p:spPr bwMode="auto">
          <a:xfrm>
            <a:off x="1303338" y="3887788"/>
            <a:ext cx="5257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后门或陷门是指可以不经安全检查进入系统的秘密入口。作为一种便于调试和测试程序的技术，已经合法地存在了很多年。但当被无所顾忌的滥用时，变成了威胁。</a:t>
            </a:r>
          </a:p>
        </p:txBody>
      </p:sp>
      <p:pic>
        <p:nvPicPr>
          <p:cNvPr id="54281"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1000" y="3394075"/>
            <a:ext cx="222885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矩形 15"/>
          <p:cNvSpPr>
            <a:spLocks noChangeArrowheads="1"/>
          </p:cNvSpPr>
          <p:nvPr/>
        </p:nvSpPr>
        <p:spPr bwMode="auto">
          <a:xfrm>
            <a:off x="1303338" y="5667375"/>
            <a:ext cx="54276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计算机病毒，是指编制或者在计算机程序中插入的破坏计算机功能或者毁坏数据，影响计算机使用，并能自我复制的一组计算机指令或者程序代码。</a:t>
            </a:r>
          </a:p>
        </p:txBody>
      </p:sp>
      <p:pic>
        <p:nvPicPr>
          <p:cNvPr id="54283"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1000" y="5181600"/>
            <a:ext cx="200818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9515E33E-9586-4D88-9ED8-7B0A6D7236A5}"/>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2"/>
          <p:cNvSpPr>
            <a:spLocks noChangeArrowheads="1"/>
          </p:cNvSpPr>
          <p:nvPr/>
        </p:nvSpPr>
        <p:spPr bwMode="auto">
          <a:xfrm>
            <a:off x="1268413" y="1200150"/>
            <a:ext cx="208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被动型安全威胁</a:t>
            </a:r>
          </a:p>
        </p:txBody>
      </p:sp>
      <p:sp>
        <p:nvSpPr>
          <p:cNvPr id="55300" name="矩形 5"/>
          <p:cNvSpPr>
            <a:spLocks noChangeArrowheads="1"/>
          </p:cNvSpPr>
          <p:nvPr/>
        </p:nvSpPr>
        <p:spPr bwMode="auto">
          <a:xfrm>
            <a:off x="1268413" y="1550988"/>
            <a:ext cx="70183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被动型安全威胁主要是从事信息收集而不是进行主动的访问。相对主动型威胁，被动型威胁很难发现。</a:t>
            </a:r>
          </a:p>
        </p:txBody>
      </p:sp>
      <p:sp>
        <p:nvSpPr>
          <p:cNvPr id="55301" name="矩形 7"/>
          <p:cNvSpPr>
            <a:spLocks noChangeArrowheads="1"/>
          </p:cNvSpPr>
          <p:nvPr/>
        </p:nvSpPr>
        <p:spPr bwMode="auto">
          <a:xfrm>
            <a:off x="1266825" y="2178050"/>
            <a:ext cx="4570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被动攻击包括嗅探、流量分析等攻击方法。</a:t>
            </a:r>
          </a:p>
        </p:txBody>
      </p:sp>
      <p:sp>
        <p:nvSpPr>
          <p:cNvPr id="55302" name="矩形 8"/>
          <p:cNvSpPr>
            <a:spLocks noChangeArrowheads="1"/>
          </p:cNvSpPr>
          <p:nvPr/>
        </p:nvSpPr>
        <p:spPr bwMode="auto">
          <a:xfrm>
            <a:off x="1363663" y="2667000"/>
            <a:ext cx="646112"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嗅探</a:t>
            </a:r>
          </a:p>
        </p:txBody>
      </p:sp>
      <p:sp>
        <p:nvSpPr>
          <p:cNvPr id="55303" name="矩形 9"/>
          <p:cNvSpPr>
            <a:spLocks noChangeArrowheads="1"/>
          </p:cNvSpPr>
          <p:nvPr/>
        </p:nvSpPr>
        <p:spPr bwMode="auto">
          <a:xfrm>
            <a:off x="1363663" y="3173413"/>
            <a:ext cx="4752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嗅探是指攻击者利用某些特殊的工具（如</a:t>
            </a:r>
            <a:r>
              <a:rPr lang="en-US" altLang="zh-CN">
                <a:solidFill>
                  <a:schemeClr val="tx1"/>
                </a:solidFill>
              </a:rPr>
              <a:t>sniff</a:t>
            </a:r>
            <a:r>
              <a:rPr lang="zh-CN" altLang="en-US">
                <a:solidFill>
                  <a:schemeClr val="tx1"/>
                </a:solidFill>
              </a:rPr>
              <a:t>）监听网络上正在传输的数据包，以此获取正在传输的信息。</a:t>
            </a:r>
          </a:p>
        </p:txBody>
      </p:sp>
      <p:sp>
        <p:nvSpPr>
          <p:cNvPr id="55304" name="矩形 10"/>
          <p:cNvSpPr>
            <a:spLocks noChangeArrowheads="1"/>
          </p:cNvSpPr>
          <p:nvPr/>
        </p:nvSpPr>
        <p:spPr bwMode="auto">
          <a:xfrm>
            <a:off x="1363663" y="4297363"/>
            <a:ext cx="1108075"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流量分析</a:t>
            </a:r>
          </a:p>
        </p:txBody>
      </p:sp>
      <p:pic>
        <p:nvPicPr>
          <p:cNvPr id="55305"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6638" y="2001044"/>
            <a:ext cx="2851370" cy="189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矩形 13"/>
          <p:cNvSpPr>
            <a:spLocks noChangeArrowheads="1"/>
          </p:cNvSpPr>
          <p:nvPr/>
        </p:nvSpPr>
        <p:spPr bwMode="auto">
          <a:xfrm>
            <a:off x="1363663" y="4748213"/>
            <a:ext cx="48117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流量分析是指通过分析收集到的数据包流量的外在特征（如报文传输的频率、报文的长度、延迟抖动等），以便获得流量的类型、位置和标识等，为进一步的攻击提供依据。</a:t>
            </a:r>
          </a:p>
        </p:txBody>
      </p:sp>
      <p:pic>
        <p:nvPicPr>
          <p:cNvPr id="55307"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6638" y="4156076"/>
            <a:ext cx="2956524" cy="164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8" name="矩形 15"/>
          <p:cNvSpPr>
            <a:spLocks noChangeArrowheads="1"/>
          </p:cNvSpPr>
          <p:nvPr/>
        </p:nvSpPr>
        <p:spPr bwMode="auto">
          <a:xfrm>
            <a:off x="1363663" y="6135688"/>
            <a:ext cx="7110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被动型安全威胁很难发现，但可以设法阻止其成功。如：报文加密</a:t>
            </a:r>
          </a:p>
        </p:txBody>
      </p:sp>
      <p:sp>
        <p:nvSpPr>
          <p:cNvPr id="13" name="文本框 12">
            <a:extLst>
              <a:ext uri="{FF2B5EF4-FFF2-40B4-BE49-F238E27FC236}">
                <a16:creationId xmlns:a16="http://schemas.microsoft.com/office/drawing/2014/main" id="{661D5709-336D-4E9D-94AD-E9B6B40C2098}"/>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文本框 3"/>
          <p:cNvSpPr txBox="1">
            <a:spLocks noChangeArrowheads="1"/>
          </p:cNvSpPr>
          <p:nvPr/>
        </p:nvSpPr>
        <p:spPr bwMode="auto">
          <a:xfrm>
            <a:off x="1376363" y="1211263"/>
            <a:ext cx="2751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四、一些典型的安全事件</a:t>
            </a:r>
          </a:p>
        </p:txBody>
      </p:sp>
      <p:sp>
        <p:nvSpPr>
          <p:cNvPr id="56324" name="文本框 4"/>
          <p:cNvSpPr txBox="1">
            <a:spLocks noChangeArrowheads="1"/>
          </p:cNvSpPr>
          <p:nvPr/>
        </p:nvSpPr>
        <p:spPr bwMode="auto">
          <a:xfrm>
            <a:off x="1376363" y="1628775"/>
            <a:ext cx="7083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IT</a:t>
            </a:r>
            <a:r>
              <a:rPr lang="zh-CN" altLang="en-US">
                <a:solidFill>
                  <a:schemeClr val="tx1"/>
                </a:solidFill>
              </a:rPr>
              <a:t>技术的发展从来没有孤独过，一直有各种不怀好意者如影随形。</a:t>
            </a:r>
          </a:p>
        </p:txBody>
      </p:sp>
      <p:sp>
        <p:nvSpPr>
          <p:cNvPr id="56325" name="文本框 6"/>
          <p:cNvSpPr txBox="1">
            <a:spLocks noChangeArrowheads="1"/>
          </p:cNvSpPr>
          <p:nvPr/>
        </p:nvSpPr>
        <p:spPr bwMode="auto">
          <a:xfrm>
            <a:off x="1374775" y="2157413"/>
            <a:ext cx="6556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据统计，近年来类似于</a:t>
            </a:r>
            <a:r>
              <a:rPr lang="en-US" altLang="zh-CN">
                <a:solidFill>
                  <a:schemeClr val="tx1"/>
                </a:solidFill>
              </a:rPr>
              <a:t>CIH</a:t>
            </a:r>
            <a:r>
              <a:rPr lang="zh-CN" altLang="en-US">
                <a:solidFill>
                  <a:schemeClr val="tx1"/>
                </a:solidFill>
              </a:rPr>
              <a:t>和熊猫烧香之类以大面积无差别杀伤为目的的超级病毒爆发有所减少。</a:t>
            </a:r>
          </a:p>
        </p:txBody>
      </p:sp>
      <p:sp>
        <p:nvSpPr>
          <p:cNvPr id="56326" name="文本框 7"/>
          <p:cNvSpPr txBox="1">
            <a:spLocks noChangeArrowheads="1"/>
          </p:cNvSpPr>
          <p:nvPr/>
        </p:nvSpPr>
        <p:spPr bwMode="auto">
          <a:xfrm>
            <a:off x="1374775" y="2919413"/>
            <a:ext cx="65563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以大面积破坏为目标的病毒极易引起各安全厂商的注意，按照现在的分析能力，几乎可以在病毒爆发的同时即被安全厂商所捕获并能在极短的时间内找到应对的办法。</a:t>
            </a:r>
          </a:p>
        </p:txBody>
      </p:sp>
      <p:sp>
        <p:nvSpPr>
          <p:cNvPr id="56327" name="文本框 8"/>
          <p:cNvSpPr txBox="1">
            <a:spLocks noChangeArrowheads="1"/>
          </p:cNvSpPr>
          <p:nvPr/>
        </p:nvSpPr>
        <p:spPr bwMode="auto">
          <a:xfrm>
            <a:off x="1374775" y="3956050"/>
            <a:ext cx="53371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除了造成轰动效应和心理上的满足，大面积杀伤的病毒并不能给病毒的编制者带来更多的利益，反而还有法律风险。</a:t>
            </a:r>
          </a:p>
        </p:txBody>
      </p:sp>
      <p:sp>
        <p:nvSpPr>
          <p:cNvPr id="56328" name="文本框 1"/>
          <p:cNvSpPr txBox="1">
            <a:spLocks noChangeArrowheads="1"/>
          </p:cNvSpPr>
          <p:nvPr/>
        </p:nvSpPr>
        <p:spPr bwMode="auto">
          <a:xfrm>
            <a:off x="1362075" y="5084763"/>
            <a:ext cx="753409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病毒和木马在逐渐结合，利益性和精准性不断提高。比较典型的就是今年日益流行的所谓“高级持续性渗透攻击”</a:t>
            </a:r>
            <a:r>
              <a:rPr lang="en-US" altLang="zh-CN" dirty="0">
                <a:solidFill>
                  <a:schemeClr val="tx1"/>
                </a:solidFill>
              </a:rPr>
              <a:t> </a:t>
            </a:r>
            <a:r>
              <a:rPr lang="zh-CN" altLang="en-US" dirty="0">
                <a:solidFill>
                  <a:schemeClr val="tx1"/>
                </a:solidFill>
              </a:rPr>
              <a:t>（</a:t>
            </a:r>
            <a:r>
              <a:rPr lang="en-US" altLang="zh-CN" dirty="0">
                <a:solidFill>
                  <a:schemeClr val="tx1"/>
                </a:solidFill>
              </a:rPr>
              <a:t>Advanced Persistent Threat, APT</a:t>
            </a:r>
            <a:r>
              <a:rPr lang="zh-CN" altLang="en-US" dirty="0">
                <a:solidFill>
                  <a:schemeClr val="tx1"/>
                </a:solidFill>
              </a:rPr>
              <a:t>）</a:t>
            </a:r>
          </a:p>
        </p:txBody>
      </p:sp>
      <p:sp>
        <p:nvSpPr>
          <p:cNvPr id="9" name="文本框 8">
            <a:extLst>
              <a:ext uri="{FF2B5EF4-FFF2-40B4-BE49-F238E27FC236}">
                <a16:creationId xmlns:a16="http://schemas.microsoft.com/office/drawing/2014/main" id="{55254642-8021-4232-A8E3-6AAF8E6C8058}"/>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矩形 5"/>
          <p:cNvSpPr>
            <a:spLocks noChangeArrowheads="1"/>
          </p:cNvSpPr>
          <p:nvPr/>
        </p:nvSpPr>
        <p:spPr bwMode="auto">
          <a:xfrm>
            <a:off x="1350963" y="2100779"/>
            <a:ext cx="74255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hlinkClick r:id="rId2" action="ppaction://hlinksldjump"/>
              </a:rPr>
              <a:t>高级持续性渗透攻击</a:t>
            </a:r>
            <a:r>
              <a:rPr lang="zh-CN" altLang="en-US" dirty="0">
                <a:solidFill>
                  <a:schemeClr val="tx1"/>
                </a:solidFill>
              </a:rPr>
              <a:t>已经成为危害性最大的安全威胁。</a:t>
            </a:r>
          </a:p>
        </p:txBody>
      </p:sp>
      <p:sp>
        <p:nvSpPr>
          <p:cNvPr id="8" name="矩形 7"/>
          <p:cNvSpPr/>
          <p:nvPr/>
        </p:nvSpPr>
        <p:spPr>
          <a:xfrm>
            <a:off x="1350963" y="3475404"/>
            <a:ext cx="7175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spcBef>
                <a:spcPts val="1000"/>
              </a:spcBef>
              <a:buClr>
                <a:schemeClr val="accent1"/>
              </a:buClr>
              <a:buFont typeface="Wingdings" panose="05000000000000000000" pitchFamily="2" charset="2"/>
              <a:buChar char=""/>
            </a:pPr>
            <a:r>
              <a:rPr lang="zh-CN" altLang="zh-CN" dirty="0">
                <a:solidFill>
                  <a:srgbClr val="333333"/>
                </a:solidFill>
                <a:ea typeface="宋体" panose="02010600030101010101" pitchFamily="2" charset="-122"/>
              </a:rPr>
              <a:t>火焰</a:t>
            </a:r>
            <a:r>
              <a:rPr lang="en-US" altLang="zh-CN" dirty="0">
                <a:solidFill>
                  <a:srgbClr val="333333"/>
                </a:solidFill>
                <a:ea typeface="宋体" panose="02010600030101010101" pitchFamily="2" charset="-122"/>
              </a:rPr>
              <a:t>(Flame)</a:t>
            </a:r>
            <a:r>
              <a:rPr lang="zh-CN" altLang="en-US" dirty="0">
                <a:solidFill>
                  <a:srgbClr val="333333"/>
                </a:solidFill>
                <a:ea typeface="宋体" panose="02010600030101010101" pitchFamily="2" charset="-122"/>
              </a:rPr>
              <a:t>：攻击并窃取了伊朗石油部门的商业情报，在中东地区蔓延超过</a:t>
            </a:r>
            <a:r>
              <a:rPr lang="en-US" altLang="zh-CN" dirty="0">
                <a:solidFill>
                  <a:srgbClr val="333333"/>
                </a:solidFill>
                <a:ea typeface="宋体" panose="02010600030101010101" pitchFamily="2" charset="-122"/>
              </a:rPr>
              <a:t>5</a:t>
            </a:r>
            <a:r>
              <a:rPr lang="zh-CN" altLang="en-US" dirty="0">
                <a:solidFill>
                  <a:srgbClr val="333333"/>
                </a:solidFill>
                <a:ea typeface="宋体" panose="02010600030101010101" pitchFamily="2" charset="-122"/>
              </a:rPr>
              <a:t>年时间，发现已进入中国。</a:t>
            </a:r>
          </a:p>
        </p:txBody>
      </p:sp>
      <p:sp>
        <p:nvSpPr>
          <p:cNvPr id="58373" name="矩形 9"/>
          <p:cNvSpPr>
            <a:spLocks noChangeArrowheads="1"/>
          </p:cNvSpPr>
          <p:nvPr/>
        </p:nvSpPr>
        <p:spPr bwMode="auto">
          <a:xfrm>
            <a:off x="1350963" y="4439220"/>
            <a:ext cx="68214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buFont typeface="Wingdings" panose="05000000000000000000" pitchFamily="2" charset="2"/>
              <a:buChar char=""/>
            </a:pPr>
            <a:r>
              <a:rPr lang="zh-CN" altLang="en-US" dirty="0">
                <a:solidFill>
                  <a:srgbClr val="333333"/>
                </a:solidFill>
                <a:ea typeface="宋体" panose="02010600030101010101" pitchFamily="2" charset="-122"/>
              </a:rPr>
              <a:t>震网（</a:t>
            </a:r>
            <a:r>
              <a:rPr lang="en-US" altLang="zh-CN" dirty="0">
                <a:solidFill>
                  <a:srgbClr val="333333"/>
                </a:solidFill>
                <a:ea typeface="宋体" panose="02010600030101010101" pitchFamily="2" charset="-122"/>
              </a:rPr>
              <a:t>Stuxnet</a:t>
            </a:r>
            <a:r>
              <a:rPr lang="zh-CN" altLang="en-US" dirty="0">
                <a:solidFill>
                  <a:srgbClr val="333333"/>
                </a:solidFill>
                <a:ea typeface="宋体" panose="02010600030101010101" pitchFamily="2" charset="-122"/>
              </a:rPr>
              <a:t>）：大规模攻击伊朗核设施，造成伊朗遭受巨大损失。是第一个直接破坏现实世界中工业基础设施的恶意代码。</a:t>
            </a:r>
          </a:p>
        </p:txBody>
      </p:sp>
      <p:sp>
        <p:nvSpPr>
          <p:cNvPr id="58374" name="矩形 1"/>
          <p:cNvSpPr>
            <a:spLocks noChangeArrowheads="1"/>
          </p:cNvSpPr>
          <p:nvPr/>
        </p:nvSpPr>
        <p:spPr bwMode="auto">
          <a:xfrm>
            <a:off x="1350963" y="1322388"/>
            <a:ext cx="2924198" cy="369332"/>
          </a:xfrm>
          <a:prstGeom prst="rect">
            <a:avLst/>
          </a:prstGeom>
          <a:noFill/>
          <a:ln w="9525">
            <a:noFill/>
            <a:miter lim="800000"/>
            <a:headEnd/>
            <a:tailEnd/>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1. </a:t>
            </a:r>
            <a:r>
              <a:rPr lang="zh-CN" altLang="en-US" dirty="0">
                <a:solidFill>
                  <a:schemeClr val="tx1"/>
                </a:solidFill>
              </a:rPr>
              <a:t>比较典型的</a:t>
            </a:r>
            <a:r>
              <a:rPr lang="en-US" altLang="zh-CN" dirty="0">
                <a:solidFill>
                  <a:schemeClr val="tx1"/>
                </a:solidFill>
              </a:rPr>
              <a:t>APT</a:t>
            </a:r>
            <a:r>
              <a:rPr lang="zh-CN" altLang="en-US" dirty="0">
                <a:solidFill>
                  <a:schemeClr val="tx1"/>
                </a:solidFill>
              </a:rPr>
              <a:t>攻击案例</a:t>
            </a:r>
          </a:p>
        </p:txBody>
      </p:sp>
      <p:sp>
        <p:nvSpPr>
          <p:cNvPr id="4" name="矩形 3"/>
          <p:cNvSpPr/>
          <p:nvPr/>
        </p:nvSpPr>
        <p:spPr>
          <a:xfrm>
            <a:off x="1350963" y="2787814"/>
            <a:ext cx="1800225" cy="369887"/>
          </a:xfrm>
          <a:prstGeom prst="rect">
            <a:avLst/>
          </a:prstGeom>
          <a:solidFill>
            <a:schemeClr val="accent4"/>
          </a:solidFill>
        </p:spPr>
        <p:txBody>
          <a:bodyPr wrap="none">
            <a:spAutoFit/>
          </a:bodyPr>
          <a:lstStyle/>
          <a:p>
            <a:pPr eaLnBrk="1" fontAlgn="auto" hangingPunct="1">
              <a:spcBef>
                <a:spcPts val="0"/>
              </a:spcBef>
              <a:spcAft>
                <a:spcPts val="0"/>
              </a:spcAft>
              <a:defRPr/>
            </a:pPr>
            <a:r>
              <a:rPr lang="zh-CN" altLang="en-US" dirty="0">
                <a:solidFill>
                  <a:schemeClr val="bg1"/>
                </a:solidFill>
                <a:latin typeface="+mn-lt"/>
              </a:rPr>
              <a:t>鱼叉式钓鱼攻击</a:t>
            </a:r>
          </a:p>
        </p:txBody>
      </p:sp>
      <p:sp>
        <p:nvSpPr>
          <p:cNvPr id="11" name="矩形 8">
            <a:extLst>
              <a:ext uri="{FF2B5EF4-FFF2-40B4-BE49-F238E27FC236}">
                <a16:creationId xmlns:a16="http://schemas.microsoft.com/office/drawing/2014/main" id="{337BDB5F-53D3-4A2F-B6F8-5D724D15CC68}"/>
              </a:ext>
            </a:extLst>
          </p:cNvPr>
          <p:cNvSpPr>
            <a:spLocks noChangeArrowheads="1"/>
          </p:cNvSpPr>
          <p:nvPr/>
        </p:nvSpPr>
        <p:spPr bwMode="auto">
          <a:xfrm>
            <a:off x="1350963" y="5403036"/>
            <a:ext cx="6235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zh-CN" altLang="zh-CN">
                <a:solidFill>
                  <a:srgbClr val="333333"/>
                </a:solidFill>
                <a:ea typeface="宋体" panose="02010600030101010101" pitchFamily="2" charset="-122"/>
              </a:rPr>
              <a:t>毒区</a:t>
            </a:r>
            <a:r>
              <a:rPr lang="zh-CN" altLang="en-US">
                <a:solidFill>
                  <a:srgbClr val="333333"/>
                </a:solidFill>
                <a:ea typeface="宋体" panose="02010600030101010101" pitchFamily="2" charset="-122"/>
              </a:rPr>
              <a:t>（</a:t>
            </a:r>
            <a:r>
              <a:rPr lang="en-US" altLang="zh-CN">
                <a:solidFill>
                  <a:srgbClr val="333333"/>
                </a:solidFill>
                <a:ea typeface="宋体" panose="02010600030101010101" pitchFamily="2" charset="-122"/>
              </a:rPr>
              <a:t>Duqu</a:t>
            </a:r>
            <a:r>
              <a:rPr lang="zh-CN" altLang="en-US">
                <a:solidFill>
                  <a:srgbClr val="333333"/>
                </a:solidFill>
                <a:ea typeface="宋体" panose="02010600030101010101" pitchFamily="2" charset="-122"/>
              </a:rPr>
              <a:t>）：攻击并寻找工业控制系统的设备文件。</a:t>
            </a:r>
            <a:endParaRPr lang="zh-CN" altLang="en-US">
              <a:solidFill>
                <a:schemeClr val="tx1"/>
              </a:solidFill>
            </a:endParaRPr>
          </a:p>
        </p:txBody>
      </p:sp>
      <p:sp>
        <p:nvSpPr>
          <p:cNvPr id="9" name="文本框 8">
            <a:extLst>
              <a:ext uri="{FF2B5EF4-FFF2-40B4-BE49-F238E27FC236}">
                <a16:creationId xmlns:a16="http://schemas.microsoft.com/office/drawing/2014/main" id="{976B52CC-7F09-4A27-936D-D68E3E8F7037}"/>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2"/>
          <p:cNvSpPr>
            <a:spLocks noChangeArrowheads="1"/>
          </p:cNvSpPr>
          <p:nvPr/>
        </p:nvSpPr>
        <p:spPr bwMode="auto">
          <a:xfrm>
            <a:off x="1173564" y="1783222"/>
            <a:ext cx="71834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zh-CN" altLang="en-US">
                <a:solidFill>
                  <a:srgbClr val="333333"/>
                </a:solidFill>
                <a:latin typeface="宋体" panose="02010600030101010101" pitchFamily="2" charset="-122"/>
                <a:cs typeface="宋体" panose="02010600030101010101" pitchFamily="2" charset="-122"/>
              </a:rPr>
              <a:t>高斯（</a:t>
            </a:r>
            <a:r>
              <a:rPr lang="en-US" altLang="zh-CN">
                <a:solidFill>
                  <a:srgbClr val="333333"/>
                </a:solidFill>
                <a:latin typeface="宋体" panose="02010600030101010101" pitchFamily="2" charset="-122"/>
                <a:cs typeface="宋体" panose="02010600030101010101" pitchFamily="2" charset="-122"/>
              </a:rPr>
              <a:t>Gauss</a:t>
            </a:r>
            <a:r>
              <a:rPr lang="zh-CN" altLang="en-US">
                <a:solidFill>
                  <a:srgbClr val="333333"/>
                </a:solidFill>
                <a:latin typeface="宋体" panose="02010600030101010101" pitchFamily="2" charset="-122"/>
                <a:cs typeface="宋体" panose="02010600030101010101" pitchFamily="2" charset="-122"/>
              </a:rPr>
              <a:t>）：专门攻击并</a:t>
            </a:r>
            <a:r>
              <a:rPr lang="zh-CN" altLang="zh-CN">
                <a:solidFill>
                  <a:srgbClr val="333333"/>
                </a:solidFill>
                <a:cs typeface="宋体" panose="02010600030101010101" pitchFamily="2" charset="-122"/>
              </a:rPr>
              <a:t>收集财务信息</a:t>
            </a:r>
            <a:r>
              <a:rPr lang="zh-CN" altLang="en-US">
                <a:solidFill>
                  <a:srgbClr val="333333"/>
                </a:solidFill>
                <a:cs typeface="宋体" panose="02010600030101010101" pitchFamily="2" charset="-122"/>
              </a:rPr>
              <a:t>，</a:t>
            </a:r>
            <a:r>
              <a:rPr lang="zh-CN" altLang="en-US">
                <a:solidFill>
                  <a:schemeClr val="tx1"/>
                </a:solidFill>
                <a:cs typeface="宋体" panose="02010600030101010101" pitchFamily="2" charset="-122"/>
              </a:rPr>
              <a:t>能够在暗中监视银行交易状况，并盗取社交网站、电子邮件和即时通讯系统用户的登录信息</a:t>
            </a:r>
            <a:r>
              <a:rPr lang="zh-CN" altLang="en-US">
                <a:solidFill>
                  <a:srgbClr val="333333"/>
                </a:solidFill>
                <a:cs typeface="宋体" panose="02010600030101010101" pitchFamily="2" charset="-122"/>
              </a:rPr>
              <a:t>。</a:t>
            </a:r>
            <a:endParaRPr lang="zh-CN" altLang="en-US">
              <a:solidFill>
                <a:schemeClr val="tx1"/>
              </a:solidFill>
              <a:cs typeface="宋体" panose="02010600030101010101" pitchFamily="2" charset="-122"/>
            </a:endParaRPr>
          </a:p>
        </p:txBody>
      </p:sp>
      <p:sp>
        <p:nvSpPr>
          <p:cNvPr id="59395" name="矩形 4"/>
          <p:cNvSpPr>
            <a:spLocks noChangeArrowheads="1"/>
          </p:cNvSpPr>
          <p:nvPr/>
        </p:nvSpPr>
        <p:spPr bwMode="auto">
          <a:xfrm>
            <a:off x="1173564" y="2969085"/>
            <a:ext cx="7146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zh-CN" altLang="en-US">
                <a:solidFill>
                  <a:schemeClr val="tx1"/>
                </a:solidFill>
                <a:latin typeface="楷体_GB2312" pitchFamily="49" charset="-122"/>
              </a:rPr>
              <a:t>夜龙攻击（</a:t>
            </a:r>
            <a:r>
              <a:rPr lang="en-US" altLang="zh-CN">
                <a:solidFill>
                  <a:schemeClr val="tx1"/>
                </a:solidFill>
                <a:latin typeface="ËÎÌå"/>
              </a:rPr>
              <a:t>Night Dragon</a:t>
            </a:r>
            <a:r>
              <a:rPr lang="zh-CN" altLang="en-US">
                <a:solidFill>
                  <a:schemeClr val="tx1"/>
                </a:solidFill>
                <a:latin typeface="楷体_GB2312" pitchFamily="49" charset="-122"/>
              </a:rPr>
              <a:t>）：始于</a:t>
            </a:r>
            <a:r>
              <a:rPr lang="en-US" altLang="zh-CN">
                <a:solidFill>
                  <a:schemeClr val="tx1"/>
                </a:solidFill>
                <a:latin typeface="楷体_GB2312" pitchFamily="49" charset="-122"/>
              </a:rPr>
              <a:t>2007</a:t>
            </a:r>
            <a:r>
              <a:rPr lang="zh-CN" altLang="en-US">
                <a:solidFill>
                  <a:schemeClr val="tx1"/>
                </a:solidFill>
                <a:latin typeface="楷体_GB2312" pitchFamily="49" charset="-122"/>
              </a:rPr>
              <a:t>年，至今仍在继续的攻击行动。有超过千兆字节的敏感文件被窃，包括油气田操作的机密信息、项目融资与投标文件等。</a:t>
            </a:r>
            <a:endParaRPr lang="zh-CN" altLang="en-US">
              <a:solidFill>
                <a:schemeClr val="tx1"/>
              </a:solidFill>
            </a:endParaRPr>
          </a:p>
        </p:txBody>
      </p:sp>
      <p:sp>
        <p:nvSpPr>
          <p:cNvPr id="59396" name="矩形 5"/>
          <p:cNvSpPr>
            <a:spLocks noChangeArrowheads="1"/>
          </p:cNvSpPr>
          <p:nvPr/>
        </p:nvSpPr>
        <p:spPr bwMode="auto">
          <a:xfrm>
            <a:off x="1173564" y="4156535"/>
            <a:ext cx="7038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zh-CN" altLang="en-US">
                <a:solidFill>
                  <a:schemeClr val="tx1"/>
                </a:solidFill>
                <a:latin typeface="楷体_GB2312" pitchFamily="49" charset="-122"/>
              </a:rPr>
              <a:t>暗鼠行动（</a:t>
            </a:r>
            <a:r>
              <a:rPr lang="en-US" altLang="zh-CN">
                <a:solidFill>
                  <a:schemeClr val="tx1"/>
                </a:solidFill>
                <a:latin typeface="ËÎÌå"/>
              </a:rPr>
              <a:t>Operation Shady RAT</a:t>
            </a:r>
            <a:r>
              <a:rPr lang="zh-CN" altLang="en-US">
                <a:solidFill>
                  <a:schemeClr val="tx1"/>
                </a:solidFill>
                <a:latin typeface="楷体_GB2312" pitchFamily="49" charset="-122"/>
              </a:rPr>
              <a:t>）：始于</a:t>
            </a:r>
            <a:r>
              <a:rPr lang="en-US" altLang="zh-CN">
                <a:solidFill>
                  <a:schemeClr val="tx1"/>
                </a:solidFill>
                <a:latin typeface="ËÎÌå"/>
              </a:rPr>
              <a:t>2006</a:t>
            </a:r>
            <a:r>
              <a:rPr lang="zh-CN" altLang="en-US">
                <a:solidFill>
                  <a:schemeClr val="tx1"/>
                </a:solidFill>
                <a:latin typeface="楷体_GB2312" pitchFamily="49" charset="-122"/>
              </a:rPr>
              <a:t>年，攻击长达数年的持续性攻击，有超过</a:t>
            </a:r>
            <a:r>
              <a:rPr lang="en-US" altLang="zh-CN">
                <a:solidFill>
                  <a:schemeClr val="tx1"/>
                </a:solidFill>
                <a:latin typeface="ËÎÌå"/>
              </a:rPr>
              <a:t>72</a:t>
            </a:r>
            <a:r>
              <a:rPr lang="zh-CN" altLang="en-US">
                <a:solidFill>
                  <a:schemeClr val="tx1"/>
                </a:solidFill>
                <a:latin typeface="楷体_GB2312" pitchFamily="49" charset="-122"/>
              </a:rPr>
              <a:t>个公司和组织的网络，包括美国政府、联合国、红十字会、武器制造商、能源公司、金融公司等等。</a:t>
            </a:r>
            <a:endParaRPr lang="zh-CN" altLang="en-US">
              <a:solidFill>
                <a:schemeClr val="tx1"/>
              </a:solidFill>
            </a:endParaRPr>
          </a:p>
        </p:txBody>
      </p:sp>
      <p:sp>
        <p:nvSpPr>
          <p:cNvPr id="59397" name="矩形 6"/>
          <p:cNvSpPr>
            <a:spLocks noChangeArrowheads="1"/>
          </p:cNvSpPr>
          <p:nvPr/>
        </p:nvSpPr>
        <p:spPr bwMode="auto">
          <a:xfrm>
            <a:off x="1173564" y="5343985"/>
            <a:ext cx="7146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en-US" altLang="zh-CN">
                <a:solidFill>
                  <a:schemeClr val="tx1"/>
                </a:solidFill>
              </a:rPr>
              <a:t>RSA SecurID</a:t>
            </a:r>
            <a:r>
              <a:rPr lang="zh-CN" altLang="en-US">
                <a:solidFill>
                  <a:schemeClr val="tx1"/>
                </a:solidFill>
              </a:rPr>
              <a:t>窃取攻击：</a:t>
            </a:r>
            <a:r>
              <a:rPr lang="en-US" altLang="zh-CN">
                <a:solidFill>
                  <a:schemeClr val="tx1"/>
                </a:solidFill>
              </a:rPr>
              <a:t>2011</a:t>
            </a:r>
            <a:r>
              <a:rPr lang="zh-CN" altLang="en-US">
                <a:solidFill>
                  <a:schemeClr val="tx1"/>
                </a:solidFill>
              </a:rPr>
              <a:t>年</a:t>
            </a:r>
            <a:r>
              <a:rPr lang="en-US" altLang="zh-CN">
                <a:solidFill>
                  <a:schemeClr val="tx1"/>
                </a:solidFill>
              </a:rPr>
              <a:t>3</a:t>
            </a:r>
            <a:r>
              <a:rPr lang="zh-CN" altLang="en-US">
                <a:solidFill>
                  <a:schemeClr val="tx1"/>
                </a:solidFill>
              </a:rPr>
              <a:t>月，</a:t>
            </a:r>
            <a:r>
              <a:rPr lang="en-US" altLang="zh-CN">
                <a:solidFill>
                  <a:schemeClr val="tx1"/>
                </a:solidFill>
                <a:latin typeface="ËÎÌå"/>
              </a:rPr>
              <a:t>EMC</a:t>
            </a:r>
            <a:r>
              <a:rPr lang="zh-CN" altLang="en-US">
                <a:solidFill>
                  <a:schemeClr val="tx1"/>
                </a:solidFill>
                <a:latin typeface="楷体_GB2312" pitchFamily="49" charset="-122"/>
              </a:rPr>
              <a:t>公司下属的</a:t>
            </a:r>
            <a:r>
              <a:rPr lang="en-US" altLang="zh-CN">
                <a:solidFill>
                  <a:schemeClr val="tx1"/>
                </a:solidFill>
                <a:latin typeface="ËÎÌå"/>
              </a:rPr>
              <a:t>RSA</a:t>
            </a:r>
            <a:r>
              <a:rPr lang="zh-CN" altLang="en-US">
                <a:solidFill>
                  <a:schemeClr val="tx1"/>
                </a:solidFill>
                <a:latin typeface="楷体_GB2312" pitchFamily="49" charset="-122"/>
              </a:rPr>
              <a:t>公司遭受入侵，部分</a:t>
            </a:r>
            <a:r>
              <a:rPr lang="en-US" altLang="zh-CN">
                <a:solidFill>
                  <a:schemeClr val="tx1"/>
                </a:solidFill>
                <a:latin typeface="ËÎÌå"/>
              </a:rPr>
              <a:t>SecurID</a:t>
            </a:r>
            <a:r>
              <a:rPr lang="zh-CN" altLang="en-US">
                <a:solidFill>
                  <a:schemeClr val="tx1"/>
                </a:solidFill>
                <a:latin typeface="楷体_GB2312" pitchFamily="49" charset="-122"/>
              </a:rPr>
              <a:t>技术及客户资料被窃取。</a:t>
            </a:r>
            <a:endParaRPr lang="zh-CN" altLang="en-US">
              <a:solidFill>
                <a:schemeClr val="tx1"/>
              </a:solidFill>
            </a:endParaRPr>
          </a:p>
        </p:txBody>
      </p:sp>
      <p:sp>
        <p:nvSpPr>
          <p:cNvPr id="7" name="文本框 6">
            <a:extLst>
              <a:ext uri="{FF2B5EF4-FFF2-40B4-BE49-F238E27FC236}">
                <a16:creationId xmlns:a16="http://schemas.microsoft.com/office/drawing/2014/main" id="{C13A83B3-FDE9-40B9-9BC7-7894861FC182}"/>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8" name="标题 6"/>
          <p:cNvSpPr txBox="1">
            <a:spLocks/>
          </p:cNvSpPr>
          <p:nvPr/>
        </p:nvSpPr>
        <p:spPr bwMode="auto">
          <a:xfrm>
            <a:off x="884085" y="1333141"/>
            <a:ext cx="298133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课程考核方式</a:t>
            </a:r>
          </a:p>
        </p:txBody>
      </p:sp>
      <p:sp>
        <p:nvSpPr>
          <p:cNvPr id="10" name="矩形 9"/>
          <p:cNvSpPr/>
          <p:nvPr/>
        </p:nvSpPr>
        <p:spPr>
          <a:xfrm>
            <a:off x="1404849" y="2117366"/>
            <a:ext cx="2069797" cy="424732"/>
          </a:xfrm>
          <a:prstGeom prst="rect">
            <a:avLst/>
          </a:prstGeom>
        </p:spPr>
        <p:txBody>
          <a:bodyPr wrap="none">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课程成绩：</a:t>
            </a:r>
            <a:endParaRPr lang="en-US" altLang="zh-CN" sz="2400" dirty="0">
              <a:latin typeface="+mn-ea"/>
            </a:endParaRPr>
          </a:p>
        </p:txBody>
      </p:sp>
      <p:graphicFrame>
        <p:nvGraphicFramePr>
          <p:cNvPr id="3" name="对象 2"/>
          <p:cNvGraphicFramePr>
            <a:graphicFrameLocks noChangeAspect="1"/>
          </p:cNvGraphicFramePr>
          <p:nvPr/>
        </p:nvGraphicFramePr>
        <p:xfrm>
          <a:off x="1789460" y="2679341"/>
          <a:ext cx="6172200" cy="444500"/>
        </p:xfrm>
        <a:graphic>
          <a:graphicData uri="http://schemas.openxmlformats.org/presentationml/2006/ole">
            <mc:AlternateContent xmlns:mc="http://schemas.openxmlformats.org/markup-compatibility/2006">
              <mc:Choice xmlns:v="urn:schemas-microsoft-com:vml" Requires="v">
                <p:oleObj name="公式" r:id="rId2" imgW="2679480" imgH="203040" progId="Equation.3">
                  <p:embed/>
                </p:oleObj>
              </mc:Choice>
              <mc:Fallback>
                <p:oleObj name="公式" r:id="rId2" imgW="2679480" imgH="203040" progId="Equation.3">
                  <p:embed/>
                  <p:pic>
                    <p:nvPicPr>
                      <p:cNvPr id="3" name="对象 2"/>
                      <p:cNvPicPr/>
                      <p:nvPr/>
                    </p:nvPicPr>
                    <p:blipFill>
                      <a:blip r:embed="rId3"/>
                      <a:stretch>
                        <a:fillRect/>
                      </a:stretch>
                    </p:blipFill>
                    <p:spPr>
                      <a:xfrm>
                        <a:off x="1789460" y="2679341"/>
                        <a:ext cx="6172200" cy="444500"/>
                      </a:xfrm>
                      <a:prstGeom prst="rect">
                        <a:avLst/>
                      </a:prstGeom>
                      <a:solidFill>
                        <a:srgbClr val="FFFF00"/>
                      </a:solidFill>
                    </p:spPr>
                  </p:pic>
                </p:oleObj>
              </mc:Fallback>
            </mc:AlternateContent>
          </a:graphicData>
        </a:graphic>
      </p:graphicFrame>
      <p:sp>
        <p:nvSpPr>
          <p:cNvPr id="4" name="文本框 3"/>
          <p:cNvSpPr txBox="1"/>
          <p:nvPr/>
        </p:nvSpPr>
        <p:spPr>
          <a:xfrm>
            <a:off x="1789460" y="3261084"/>
            <a:ext cx="1155469" cy="461665"/>
          </a:xfrm>
          <a:prstGeom prst="rect">
            <a:avLst/>
          </a:prstGeom>
          <a:noFill/>
        </p:spPr>
        <p:txBody>
          <a:bodyPr wrap="square" rtlCol="0">
            <a:spAutoFit/>
          </a:bodyPr>
          <a:lstStyle/>
          <a:p>
            <a:r>
              <a:rPr lang="zh-CN" altLang="en-US" sz="2400" dirty="0"/>
              <a:t>其中：</a:t>
            </a:r>
          </a:p>
        </p:txBody>
      </p:sp>
      <p:sp>
        <p:nvSpPr>
          <p:cNvPr id="11" name="文本框 10">
            <a:extLst>
              <a:ext uri="{FF2B5EF4-FFF2-40B4-BE49-F238E27FC236}">
                <a16:creationId xmlns:a16="http://schemas.microsoft.com/office/drawing/2014/main" id="{345D667B-A4F4-42B2-85D5-19215A06AF64}"/>
              </a:ext>
            </a:extLst>
          </p:cNvPr>
          <p:cNvSpPr txBox="1"/>
          <p:nvPr/>
        </p:nvSpPr>
        <p:spPr>
          <a:xfrm>
            <a:off x="1789459" y="3859992"/>
            <a:ext cx="6532420" cy="461665"/>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平时：回答问题，包括主动回答和被动回答</a:t>
            </a:r>
          </a:p>
        </p:txBody>
      </p:sp>
      <p:sp>
        <p:nvSpPr>
          <p:cNvPr id="12" name="文本框 11">
            <a:extLst>
              <a:ext uri="{FF2B5EF4-FFF2-40B4-BE49-F238E27FC236}">
                <a16:creationId xmlns:a16="http://schemas.microsoft.com/office/drawing/2014/main" id="{0941469E-9A49-4651-BB0C-9008231B791C}"/>
              </a:ext>
            </a:extLst>
          </p:cNvPr>
          <p:cNvSpPr txBox="1"/>
          <p:nvPr/>
        </p:nvSpPr>
        <p:spPr>
          <a:xfrm>
            <a:off x="2196783" y="4457643"/>
            <a:ext cx="5571423" cy="461665"/>
          </a:xfrm>
          <a:prstGeom prst="rect">
            <a:avLst/>
          </a:prstGeom>
          <a:noFill/>
        </p:spPr>
        <p:txBody>
          <a:bodyPr wrap="square" rtlCol="0">
            <a:spAutoFit/>
          </a:bodyPr>
          <a:lstStyle/>
          <a:p>
            <a:r>
              <a:rPr lang="zh-CN" altLang="en-US" sz="2400" dirty="0"/>
              <a:t>若缺席二次被动回答，取消平时成绩。</a:t>
            </a:r>
          </a:p>
        </p:txBody>
      </p:sp>
      <p:sp>
        <p:nvSpPr>
          <p:cNvPr id="13" name="文本框 12">
            <a:extLst>
              <a:ext uri="{FF2B5EF4-FFF2-40B4-BE49-F238E27FC236}">
                <a16:creationId xmlns:a16="http://schemas.microsoft.com/office/drawing/2014/main" id="{F2C52E36-8D31-4569-89A6-C1F58DA7DFA5}"/>
              </a:ext>
            </a:extLst>
          </p:cNvPr>
          <p:cNvSpPr txBox="1"/>
          <p:nvPr/>
        </p:nvSpPr>
        <p:spPr>
          <a:xfrm>
            <a:off x="1789113" y="5055294"/>
            <a:ext cx="7005406"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项目：包括个人项目和集体项目。集体项目由</a:t>
            </a:r>
            <a:r>
              <a:rPr lang="en-US" altLang="zh-CN" sz="2400" dirty="0">
                <a:latin typeface="+mn-ea"/>
              </a:rPr>
              <a:t>2-4</a:t>
            </a:r>
            <a:r>
              <a:rPr lang="zh-CN" altLang="en-US" sz="2400" dirty="0">
                <a:latin typeface="+mn-ea"/>
              </a:rPr>
              <a:t>人为一组，自由组合。</a:t>
            </a:r>
          </a:p>
        </p:txBody>
      </p:sp>
    </p:spTree>
    <p:extLst>
      <p:ext uri="{BB962C8B-B14F-4D97-AF65-F5344CB8AC3E}">
        <p14:creationId xmlns:p14="http://schemas.microsoft.com/office/powerpoint/2010/main" val="1877941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文本框 2"/>
          <p:cNvSpPr txBox="1">
            <a:spLocks noChangeArrowheads="1"/>
          </p:cNvSpPr>
          <p:nvPr/>
        </p:nvSpPr>
        <p:spPr bwMode="auto">
          <a:xfrm>
            <a:off x="1317625" y="1130300"/>
            <a:ext cx="325437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以</a:t>
            </a:r>
            <a:r>
              <a:rPr lang="en-US" altLang="zh-CN">
                <a:solidFill>
                  <a:schemeClr val="bg1"/>
                </a:solidFill>
              </a:rPr>
              <a:t>RSA SecurID</a:t>
            </a:r>
            <a:r>
              <a:rPr lang="zh-CN" altLang="en-US">
                <a:solidFill>
                  <a:schemeClr val="bg1"/>
                </a:solidFill>
              </a:rPr>
              <a:t>窃取攻击为例：</a:t>
            </a:r>
          </a:p>
        </p:txBody>
      </p:sp>
      <p:sp>
        <p:nvSpPr>
          <p:cNvPr id="60420" name="矩形 4"/>
          <p:cNvSpPr>
            <a:spLocks noChangeArrowheads="1"/>
          </p:cNvSpPr>
          <p:nvPr/>
        </p:nvSpPr>
        <p:spPr bwMode="auto">
          <a:xfrm>
            <a:off x="1317625" y="1571625"/>
            <a:ext cx="6845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zh-CN" altLang="en-US">
                <a:solidFill>
                  <a:schemeClr val="tx1"/>
                </a:solidFill>
              </a:rPr>
              <a:t>易安信（</a:t>
            </a:r>
            <a:r>
              <a:rPr lang="en-US" altLang="zh-CN">
                <a:solidFill>
                  <a:schemeClr val="tx1"/>
                </a:solidFill>
              </a:rPr>
              <a:t>EMC</a:t>
            </a:r>
            <a:r>
              <a:rPr lang="zh-CN" altLang="en-US">
                <a:solidFill>
                  <a:schemeClr val="tx1"/>
                </a:solidFill>
              </a:rPr>
              <a:t>）公司是一家全球领先的信息存储和管理系统、软件、服务和解决方案的供应商。</a:t>
            </a:r>
          </a:p>
        </p:txBody>
      </p:sp>
      <p:sp>
        <p:nvSpPr>
          <p:cNvPr id="60421" name="矩形 5"/>
          <p:cNvSpPr>
            <a:spLocks noChangeArrowheads="1"/>
          </p:cNvSpPr>
          <p:nvPr/>
        </p:nvSpPr>
        <p:spPr bwMode="auto">
          <a:xfrm>
            <a:off x="1281113" y="2255838"/>
            <a:ext cx="72977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en-US" altLang="zh-CN">
                <a:solidFill>
                  <a:schemeClr val="tx1"/>
                </a:solidFill>
              </a:rPr>
              <a:t>RSA</a:t>
            </a:r>
            <a:r>
              <a:rPr lang="zh-CN" altLang="en-US">
                <a:solidFill>
                  <a:schemeClr val="tx1"/>
                </a:solidFill>
              </a:rPr>
              <a:t>信息安全公司在电子安全界享负盛名，是全球顶级信息安全解决方案主要提供商，致力开发双因素用户认证、加密和公钥管理系统。</a:t>
            </a:r>
          </a:p>
        </p:txBody>
      </p:sp>
      <p:sp>
        <p:nvSpPr>
          <p:cNvPr id="60422" name="矩形 6"/>
          <p:cNvSpPr>
            <a:spLocks noChangeArrowheads="1"/>
          </p:cNvSpPr>
          <p:nvPr/>
        </p:nvSpPr>
        <p:spPr bwMode="auto">
          <a:xfrm>
            <a:off x="1317625" y="2963863"/>
            <a:ext cx="6845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en-US" altLang="zh-CN">
                <a:solidFill>
                  <a:schemeClr val="tx1"/>
                </a:solidFill>
              </a:rPr>
              <a:t>2006</a:t>
            </a:r>
            <a:r>
              <a:rPr lang="zh-CN" altLang="en-US">
                <a:solidFill>
                  <a:schemeClr val="tx1"/>
                </a:solidFill>
              </a:rPr>
              <a:t>年</a:t>
            </a:r>
            <a:r>
              <a:rPr lang="en-US" altLang="zh-CN">
                <a:solidFill>
                  <a:schemeClr val="tx1"/>
                </a:solidFill>
              </a:rPr>
              <a:t>9</a:t>
            </a:r>
            <a:r>
              <a:rPr lang="zh-CN" altLang="en-US">
                <a:solidFill>
                  <a:schemeClr val="tx1"/>
                </a:solidFill>
              </a:rPr>
              <a:t>月，</a:t>
            </a:r>
            <a:r>
              <a:rPr lang="en-US" altLang="zh-CN">
                <a:solidFill>
                  <a:schemeClr val="tx1"/>
                </a:solidFill>
              </a:rPr>
              <a:t>RSA </a:t>
            </a:r>
            <a:r>
              <a:rPr lang="zh-CN" altLang="en-US">
                <a:solidFill>
                  <a:schemeClr val="tx1"/>
                </a:solidFill>
              </a:rPr>
              <a:t>被</a:t>
            </a:r>
            <a:r>
              <a:rPr lang="en-US" altLang="zh-CN">
                <a:solidFill>
                  <a:schemeClr val="tx1"/>
                </a:solidFill>
              </a:rPr>
              <a:t>EMC</a:t>
            </a:r>
            <a:r>
              <a:rPr lang="zh-CN" altLang="en-US">
                <a:solidFill>
                  <a:schemeClr val="tx1"/>
                </a:solidFill>
              </a:rPr>
              <a:t>公司收购，成为</a:t>
            </a:r>
            <a:r>
              <a:rPr lang="en-US" altLang="zh-CN">
                <a:solidFill>
                  <a:schemeClr val="tx1"/>
                </a:solidFill>
              </a:rPr>
              <a:t>EMC</a:t>
            </a:r>
            <a:r>
              <a:rPr lang="zh-CN" altLang="en-US">
                <a:solidFill>
                  <a:schemeClr val="tx1"/>
                </a:solidFill>
              </a:rPr>
              <a:t>的全资子公司。</a:t>
            </a:r>
          </a:p>
        </p:txBody>
      </p:sp>
      <p:grpSp>
        <p:nvGrpSpPr>
          <p:cNvPr id="60423" name="组合 19"/>
          <p:cNvGrpSpPr>
            <a:grpSpLocks/>
          </p:cNvGrpSpPr>
          <p:nvPr/>
        </p:nvGrpSpPr>
        <p:grpSpPr bwMode="auto">
          <a:xfrm>
            <a:off x="306388" y="3498850"/>
            <a:ext cx="8572500" cy="3198813"/>
            <a:chOff x="196608" y="3659187"/>
            <a:chExt cx="8572941" cy="3198813"/>
          </a:xfrm>
        </p:grpSpPr>
        <p:sp>
          <p:nvSpPr>
            <p:cNvPr id="8" name="矩形 7"/>
            <p:cNvSpPr/>
            <p:nvPr/>
          </p:nvSpPr>
          <p:spPr>
            <a:xfrm>
              <a:off x="704493" y="3872110"/>
              <a:ext cx="1015663" cy="2862322"/>
            </a:xfrm>
            <a:prstGeom prst="rect">
              <a:avLst/>
            </a:prstGeom>
            <a:solidFill>
              <a:schemeClr val="accent6"/>
            </a:solidFill>
            <a:effectLst>
              <a:outerShdw blurRad="50800" dist="38100" dir="8100000" algn="tr" rotWithShape="0">
                <a:prstClr val="black">
                  <a:alpha val="40000"/>
                </a:prstClr>
              </a:outerShdw>
            </a:effectLst>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楷体_GB2312"/>
                </a:rPr>
                <a:t>攻击者给</a:t>
              </a:r>
              <a:r>
                <a:rPr lang="en-US" altLang="zh-CN" dirty="0">
                  <a:solidFill>
                    <a:schemeClr val="bg1"/>
                  </a:solidFill>
                  <a:latin typeface="¿¬Ìå_GB2312"/>
                </a:rPr>
                <a:t>EMC</a:t>
              </a:r>
              <a:r>
                <a:rPr lang="zh-CN" altLang="en-US" dirty="0">
                  <a:solidFill>
                    <a:schemeClr val="bg1"/>
                  </a:solidFill>
                  <a:latin typeface="楷体_GB2312"/>
                </a:rPr>
                <a:t>的</a:t>
              </a:r>
              <a:r>
                <a:rPr lang="en-US" altLang="zh-CN" dirty="0">
                  <a:solidFill>
                    <a:schemeClr val="bg1"/>
                  </a:solidFill>
                  <a:latin typeface="¿¬Ìå_GB2312"/>
                </a:rPr>
                <a:t>4</a:t>
              </a:r>
              <a:r>
                <a:rPr lang="zh-CN" altLang="en-US" dirty="0">
                  <a:solidFill>
                    <a:schemeClr val="bg1"/>
                  </a:solidFill>
                  <a:latin typeface="楷体_GB2312"/>
                </a:rPr>
                <a:t>名员工发送恶意邮件，附件名为“</a:t>
              </a:r>
              <a:r>
                <a:rPr lang="en-US" altLang="zh-CN" dirty="0">
                  <a:solidFill>
                    <a:schemeClr val="bg1"/>
                  </a:solidFill>
                  <a:latin typeface="楷体_GB2312"/>
                </a:rPr>
                <a:t>2011 Recruitment plan.xls”</a:t>
              </a:r>
              <a:endParaRPr lang="zh-CN" altLang="en-US" dirty="0">
                <a:solidFill>
                  <a:schemeClr val="bg1"/>
                </a:solidFill>
                <a:latin typeface="+mn-lt"/>
              </a:endParaRPr>
            </a:p>
          </p:txBody>
        </p:sp>
        <p:sp>
          <p:nvSpPr>
            <p:cNvPr id="9" name="矩形 8"/>
            <p:cNvSpPr/>
            <p:nvPr/>
          </p:nvSpPr>
          <p:spPr>
            <a:xfrm>
              <a:off x="2095786" y="3872110"/>
              <a:ext cx="1015663" cy="2853758"/>
            </a:xfrm>
            <a:prstGeom prst="rect">
              <a:avLst/>
            </a:prstGeom>
            <a:solidFill>
              <a:schemeClr val="accent6"/>
            </a:solidFill>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楷体_GB2312"/>
                </a:rPr>
                <a:t>其中一位员工将其从垃圾邮件中取出来阅读，被</a:t>
              </a:r>
              <a:r>
                <a:rPr lang="en-US" altLang="zh-CN" dirty="0">
                  <a:solidFill>
                    <a:schemeClr val="bg1"/>
                  </a:solidFill>
                  <a:latin typeface="¿¬Ìå_GB2312"/>
                </a:rPr>
                <a:t>Adobe Flash</a:t>
              </a:r>
              <a:r>
                <a:rPr lang="zh-CN" altLang="en-US" dirty="0">
                  <a:solidFill>
                    <a:schemeClr val="bg1"/>
                  </a:solidFill>
                  <a:latin typeface="¿¬Ìå_GB2312"/>
                </a:rPr>
                <a:t>的</a:t>
              </a:r>
              <a:r>
                <a:rPr lang="en-US" altLang="zh-CN" dirty="0">
                  <a:solidFill>
                    <a:schemeClr val="bg1"/>
                  </a:solidFill>
                  <a:latin typeface="¿¬Ìå_GB2312"/>
                </a:rPr>
                <a:t>0day</a:t>
              </a:r>
              <a:r>
                <a:rPr lang="zh-CN" altLang="en-US" dirty="0">
                  <a:solidFill>
                    <a:schemeClr val="bg1"/>
                  </a:solidFill>
                  <a:latin typeface="楷体_GB2312"/>
                </a:rPr>
                <a:t>漏洞命中</a:t>
              </a:r>
              <a:endParaRPr lang="zh-CN" altLang="en-US" dirty="0">
                <a:solidFill>
                  <a:schemeClr val="bg1"/>
                </a:solidFill>
                <a:latin typeface="+mn-lt"/>
              </a:endParaRPr>
            </a:p>
          </p:txBody>
        </p:sp>
        <p:sp>
          <p:nvSpPr>
            <p:cNvPr id="10" name="矩形 9"/>
            <p:cNvSpPr/>
            <p:nvPr/>
          </p:nvSpPr>
          <p:spPr>
            <a:xfrm>
              <a:off x="3512749" y="3872110"/>
              <a:ext cx="1015663" cy="2853758"/>
            </a:xfrm>
            <a:prstGeom prst="rect">
              <a:avLst/>
            </a:prstGeom>
            <a:solidFill>
              <a:schemeClr val="accent6"/>
            </a:solidFill>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楷体_GB2312"/>
                </a:rPr>
                <a:t>该员工电脑被植入木马，开始从</a:t>
              </a:r>
              <a:r>
                <a:rPr lang="en-US" altLang="zh-CN" dirty="0" err="1">
                  <a:solidFill>
                    <a:schemeClr val="bg1"/>
                  </a:solidFill>
                  <a:latin typeface="¿¬Ìå_GB2312"/>
                </a:rPr>
                <a:t>BotNet</a:t>
              </a:r>
              <a:r>
                <a:rPr lang="zh-CN" altLang="en-US" dirty="0">
                  <a:solidFill>
                    <a:schemeClr val="bg1"/>
                  </a:solidFill>
                  <a:latin typeface="楷体_GB2312"/>
                </a:rPr>
                <a:t>的</a:t>
              </a:r>
              <a:r>
                <a:rPr lang="en-US" altLang="zh-CN" dirty="0">
                  <a:solidFill>
                    <a:schemeClr val="bg1"/>
                  </a:solidFill>
                  <a:latin typeface="¿¬Ìå_GB2312"/>
                </a:rPr>
                <a:t>C&amp;C</a:t>
              </a:r>
              <a:r>
                <a:rPr lang="zh-CN" altLang="en-US" dirty="0">
                  <a:solidFill>
                    <a:schemeClr val="bg1"/>
                  </a:solidFill>
                  <a:latin typeface="楷体_GB2312"/>
                </a:rPr>
                <a:t>服务器下载指令执行任务</a:t>
              </a:r>
              <a:endParaRPr lang="zh-CN" altLang="en-US" dirty="0">
                <a:solidFill>
                  <a:schemeClr val="bg1"/>
                </a:solidFill>
                <a:latin typeface="+mn-lt"/>
              </a:endParaRPr>
            </a:p>
          </p:txBody>
        </p:sp>
        <p:sp>
          <p:nvSpPr>
            <p:cNvPr id="11" name="矩形 10"/>
            <p:cNvSpPr/>
            <p:nvPr/>
          </p:nvSpPr>
          <p:spPr>
            <a:xfrm>
              <a:off x="4929712" y="3872110"/>
              <a:ext cx="1015663" cy="2853758"/>
            </a:xfrm>
            <a:prstGeom prst="rect">
              <a:avLst/>
            </a:prstGeom>
            <a:solidFill>
              <a:schemeClr val="accent6"/>
            </a:solidFill>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楷体_GB2312"/>
                </a:rPr>
                <a:t>与该员工相关联的人士包括</a:t>
              </a:r>
              <a:r>
                <a:rPr lang="en-US" altLang="zh-CN" dirty="0">
                  <a:solidFill>
                    <a:schemeClr val="bg1"/>
                  </a:solidFill>
                  <a:latin typeface="¿¬Ìå_GB2312"/>
                </a:rPr>
                <a:t>IT</a:t>
              </a:r>
              <a:r>
                <a:rPr lang="zh-CN" altLang="en-US" dirty="0">
                  <a:solidFill>
                    <a:schemeClr val="bg1"/>
                  </a:solidFill>
                  <a:latin typeface="楷体_GB2312"/>
                </a:rPr>
                <a:t>与非</a:t>
              </a:r>
              <a:r>
                <a:rPr lang="en-US" altLang="zh-CN" dirty="0">
                  <a:solidFill>
                    <a:schemeClr val="bg1"/>
                  </a:solidFill>
                  <a:latin typeface="¿¬Ìå_GB2312"/>
                </a:rPr>
                <a:t>IT</a:t>
              </a:r>
              <a:r>
                <a:rPr lang="zh-CN" altLang="en-US" dirty="0">
                  <a:solidFill>
                    <a:schemeClr val="bg1"/>
                  </a:solidFill>
                  <a:latin typeface="楷体_GB2312"/>
                </a:rPr>
                <a:t>等服务器管理员相继被攻陷</a:t>
              </a:r>
              <a:endParaRPr lang="zh-CN" altLang="en-US" dirty="0">
                <a:solidFill>
                  <a:schemeClr val="bg1"/>
                </a:solidFill>
                <a:latin typeface="+mn-lt"/>
              </a:endParaRPr>
            </a:p>
          </p:txBody>
        </p:sp>
        <p:sp>
          <p:nvSpPr>
            <p:cNvPr id="12" name="矩形 11"/>
            <p:cNvSpPr/>
            <p:nvPr/>
          </p:nvSpPr>
          <p:spPr>
            <a:xfrm>
              <a:off x="6341799" y="3863546"/>
              <a:ext cx="1015663" cy="2845194"/>
            </a:xfrm>
            <a:prstGeom prst="rect">
              <a:avLst/>
            </a:prstGeom>
            <a:solidFill>
              <a:schemeClr val="accent6"/>
            </a:solidFill>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Ìå_GB2312"/>
                </a:rPr>
                <a:t>入侵</a:t>
              </a:r>
              <a:r>
                <a:rPr lang="en-US" altLang="zh-CN" dirty="0">
                  <a:solidFill>
                    <a:schemeClr val="bg1"/>
                  </a:solidFill>
                  <a:latin typeface="¿¬Ìå_GB2312"/>
                </a:rPr>
                <a:t>RSA</a:t>
              </a:r>
              <a:r>
                <a:rPr lang="zh-CN" altLang="en-US" dirty="0">
                  <a:solidFill>
                    <a:schemeClr val="bg1"/>
                  </a:solidFill>
                  <a:latin typeface="楷体_GB2312"/>
                </a:rPr>
                <a:t>开发用服务器后被发现，攻击方将所有资料传送至远程主机并毁尸灭迹</a:t>
              </a:r>
              <a:endParaRPr lang="zh-CN" altLang="en-US" dirty="0">
                <a:solidFill>
                  <a:schemeClr val="bg1"/>
                </a:solidFill>
                <a:latin typeface="+mn-lt"/>
              </a:endParaRPr>
            </a:p>
          </p:txBody>
        </p:sp>
        <p:sp>
          <p:nvSpPr>
            <p:cNvPr id="13" name="矩形 12"/>
            <p:cNvSpPr/>
            <p:nvPr/>
          </p:nvSpPr>
          <p:spPr>
            <a:xfrm>
              <a:off x="7753886" y="3874416"/>
              <a:ext cx="1015663" cy="2856322"/>
            </a:xfrm>
            <a:prstGeom prst="rect">
              <a:avLst/>
            </a:prstGeom>
            <a:solidFill>
              <a:schemeClr val="accent6"/>
            </a:solidFill>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楷体_GB2312"/>
                </a:rPr>
                <a:t>在拿到</a:t>
              </a:r>
              <a:r>
                <a:rPr lang="en-US" altLang="zh-CN" dirty="0" err="1">
                  <a:solidFill>
                    <a:schemeClr val="bg1"/>
                  </a:solidFill>
                  <a:latin typeface="¿¬Ìå_GB2312"/>
                </a:rPr>
                <a:t>SecurID</a:t>
              </a:r>
              <a:r>
                <a:rPr lang="zh-CN" altLang="en-US" dirty="0">
                  <a:solidFill>
                    <a:schemeClr val="bg1"/>
                  </a:solidFill>
                  <a:latin typeface="楷体_GB2312"/>
                </a:rPr>
                <a:t>信息后，攻击者开始对使用</a:t>
              </a:r>
              <a:r>
                <a:rPr lang="en-US" altLang="zh-CN" dirty="0" err="1">
                  <a:solidFill>
                    <a:schemeClr val="bg1"/>
                  </a:solidFill>
                  <a:latin typeface="¿¬Ìå_GB2312"/>
                </a:rPr>
                <a:t>SecurID</a:t>
              </a:r>
              <a:r>
                <a:rPr lang="zh-CN" altLang="en-US" dirty="0">
                  <a:solidFill>
                    <a:schemeClr val="bg1"/>
                  </a:solidFill>
                  <a:latin typeface="楷体_GB2312"/>
                </a:rPr>
                <a:t>的公司展开进一步攻击。</a:t>
              </a:r>
              <a:endParaRPr lang="zh-CN" altLang="en-US" dirty="0">
                <a:solidFill>
                  <a:schemeClr val="bg1"/>
                </a:solidFill>
                <a:latin typeface="+mn-lt"/>
              </a:endParaRPr>
            </a:p>
          </p:txBody>
        </p:sp>
        <p:sp>
          <p:nvSpPr>
            <p:cNvPr id="14" name="右箭头 13"/>
            <p:cNvSpPr/>
            <p:nvPr/>
          </p:nvSpPr>
          <p:spPr>
            <a:xfrm>
              <a:off x="1737926" y="4886607"/>
              <a:ext cx="360884" cy="799071"/>
            </a:xfrm>
            <a:prstGeom prst="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右箭头 14"/>
            <p:cNvSpPr/>
            <p:nvPr/>
          </p:nvSpPr>
          <p:spPr>
            <a:xfrm>
              <a:off x="3136533" y="4886606"/>
              <a:ext cx="360884" cy="799071"/>
            </a:xfrm>
            <a:prstGeom prst="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右箭头 15"/>
            <p:cNvSpPr/>
            <p:nvPr/>
          </p:nvSpPr>
          <p:spPr>
            <a:xfrm>
              <a:off x="4551058" y="4886606"/>
              <a:ext cx="360884" cy="799071"/>
            </a:xfrm>
            <a:prstGeom prst="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右箭头 16"/>
            <p:cNvSpPr/>
            <p:nvPr/>
          </p:nvSpPr>
          <p:spPr>
            <a:xfrm>
              <a:off x="5960707" y="4886606"/>
              <a:ext cx="360884" cy="799071"/>
            </a:xfrm>
            <a:prstGeom prst="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右箭头 17"/>
            <p:cNvSpPr/>
            <p:nvPr/>
          </p:nvSpPr>
          <p:spPr>
            <a:xfrm>
              <a:off x="7375232" y="4886605"/>
              <a:ext cx="360884" cy="799071"/>
            </a:xfrm>
            <a:prstGeom prst="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217246" y="3659187"/>
              <a:ext cx="4513495" cy="31988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0458" name="文本框 18"/>
            <p:cNvSpPr txBox="1">
              <a:spLocks noChangeArrowheads="1"/>
            </p:cNvSpPr>
            <p:nvPr/>
          </p:nvSpPr>
          <p:spPr bwMode="auto">
            <a:xfrm>
              <a:off x="196608" y="4401553"/>
              <a:ext cx="461665" cy="171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社会工程学攻击</a:t>
              </a:r>
            </a:p>
          </p:txBody>
        </p:sp>
      </p:grpSp>
      <p:sp>
        <p:nvSpPr>
          <p:cNvPr id="21" name="文本框 20">
            <a:extLst>
              <a:ext uri="{FF2B5EF4-FFF2-40B4-BE49-F238E27FC236}">
                <a16:creationId xmlns:a16="http://schemas.microsoft.com/office/drawing/2014/main" id="{D689A3F3-4A71-4145-A953-90DD7D5E5864}"/>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01750" y="1393825"/>
            <a:ext cx="1338263" cy="369888"/>
          </a:xfrm>
          <a:prstGeom prst="rect">
            <a:avLst/>
          </a:prstGeom>
          <a:solidFill>
            <a:schemeClr val="accent4"/>
          </a:solidFill>
          <a:ln>
            <a:noFill/>
          </a:ln>
        </p:spPr>
        <p:txBody>
          <a:bodyPr wrap="none">
            <a:spAutoFit/>
          </a:bodyPr>
          <a:lstStyle/>
          <a:p>
            <a:pPr eaLnBrk="1" fontAlgn="auto" hangingPunct="1">
              <a:spcBef>
                <a:spcPts val="0"/>
              </a:spcBef>
              <a:spcAft>
                <a:spcPts val="0"/>
              </a:spcAft>
              <a:defRPr/>
            </a:pPr>
            <a:r>
              <a:rPr lang="zh-CN" altLang="en-US" dirty="0">
                <a:solidFill>
                  <a:schemeClr val="bg1"/>
                </a:solidFill>
                <a:latin typeface="+mn-lt"/>
              </a:rPr>
              <a:t>水坑式攻击</a:t>
            </a:r>
          </a:p>
        </p:txBody>
      </p:sp>
      <p:sp>
        <p:nvSpPr>
          <p:cNvPr id="4" name="矩形 3"/>
          <p:cNvSpPr/>
          <p:nvPr/>
        </p:nvSpPr>
        <p:spPr>
          <a:xfrm>
            <a:off x="1301750" y="1974850"/>
            <a:ext cx="7038975" cy="923925"/>
          </a:xfrm>
          <a:prstGeom prst="rect">
            <a:avLst/>
          </a:prstGeom>
        </p:spPr>
        <p:txBody>
          <a:bodyPr>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defRPr/>
            </a:pPr>
            <a:r>
              <a:rPr lang="zh-CN" altLang="en-US" dirty="0">
                <a:latin typeface="+mn-lt"/>
              </a:rPr>
              <a:t>极光行动（</a:t>
            </a:r>
            <a:r>
              <a:rPr lang="en-US" altLang="zh-CN" dirty="0">
                <a:latin typeface="+mn-lt"/>
              </a:rPr>
              <a:t>Operation Aurora</a:t>
            </a:r>
            <a:r>
              <a:rPr lang="zh-CN" altLang="en-US" dirty="0">
                <a:latin typeface="+mn-lt"/>
              </a:rPr>
              <a:t>） ：</a:t>
            </a:r>
            <a:r>
              <a:rPr lang="zh-CN" altLang="en-US" dirty="0">
                <a:latin typeface="+mn-ea"/>
              </a:rPr>
              <a:t>也称为</a:t>
            </a:r>
            <a:r>
              <a:rPr lang="en-US" altLang="zh-CN" dirty="0">
                <a:latin typeface="+mn-ea"/>
              </a:rPr>
              <a:t>Google</a:t>
            </a:r>
            <a:r>
              <a:rPr lang="x-none" altLang="zh-CN" dirty="0">
                <a:latin typeface="+mn-ea"/>
              </a:rPr>
              <a:t> Aurora</a:t>
            </a:r>
            <a:r>
              <a:rPr lang="en-US" altLang="zh-CN" dirty="0">
                <a:latin typeface="+mn-ea"/>
              </a:rPr>
              <a:t> </a:t>
            </a:r>
            <a:r>
              <a:rPr lang="zh-CN" altLang="en-US" dirty="0">
                <a:latin typeface="+mn-ea"/>
              </a:rPr>
              <a:t>。</a:t>
            </a:r>
            <a:r>
              <a:rPr lang="en-US" altLang="zh-CN" dirty="0">
                <a:latin typeface="+mn-ea"/>
              </a:rPr>
              <a:t>2009</a:t>
            </a:r>
            <a:r>
              <a:rPr lang="zh-CN" altLang="en-US" dirty="0">
                <a:latin typeface="+mn-ea"/>
              </a:rPr>
              <a:t>年的</a:t>
            </a:r>
            <a:r>
              <a:rPr lang="zh-CN" altLang="zh-CN" dirty="0">
                <a:latin typeface="+mn-lt"/>
              </a:rPr>
              <a:t>一个十分著名的</a:t>
            </a:r>
            <a:r>
              <a:rPr lang="x-none" altLang="zh-CN" dirty="0">
                <a:latin typeface="+mn-lt"/>
              </a:rPr>
              <a:t>APT</a:t>
            </a:r>
            <a:r>
              <a:rPr lang="zh-CN" altLang="zh-CN" dirty="0">
                <a:latin typeface="+mn-lt"/>
              </a:rPr>
              <a:t>攻击</a:t>
            </a:r>
            <a:r>
              <a:rPr lang="zh-CN" altLang="en-US" dirty="0">
                <a:latin typeface="+mn-lt"/>
              </a:rPr>
              <a:t>，导致</a:t>
            </a:r>
            <a:r>
              <a:rPr lang="en-US" altLang="zh-CN" dirty="0">
                <a:latin typeface="+mn-lt"/>
              </a:rPr>
              <a:t>Google</a:t>
            </a:r>
            <a:r>
              <a:rPr lang="zh-CN" altLang="en-US" dirty="0">
                <a:latin typeface="+mn-lt"/>
              </a:rPr>
              <a:t>的邮件服务器</a:t>
            </a:r>
            <a:r>
              <a:rPr lang="en-US" altLang="zh-CN" dirty="0">
                <a:latin typeface="+mn-lt"/>
              </a:rPr>
              <a:t>Gmail</a:t>
            </a:r>
            <a:r>
              <a:rPr lang="zh-CN" altLang="en-US" dirty="0">
                <a:latin typeface="+mn-lt"/>
              </a:rPr>
              <a:t>上的用户数据泄密，也是导致谷歌退出中国市场的导火索。</a:t>
            </a:r>
            <a:endParaRPr lang="zh-CN" altLang="en-US" dirty="0">
              <a:latin typeface="+mn-ea"/>
            </a:endParaRPr>
          </a:p>
        </p:txBody>
      </p:sp>
      <p:sp>
        <p:nvSpPr>
          <p:cNvPr id="61445" name="文本框 1"/>
          <p:cNvSpPr txBox="1">
            <a:spLocks noChangeArrowheads="1"/>
          </p:cNvSpPr>
          <p:nvPr/>
        </p:nvSpPr>
        <p:spPr bwMode="auto">
          <a:xfrm>
            <a:off x="1301750" y="3111500"/>
            <a:ext cx="715858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Arial Unicode MS" panose="020B0604020202020204" pitchFamily="34" charset="-122"/>
              <a:buChar char="❏"/>
            </a:pPr>
            <a:r>
              <a:rPr lang="en-US" altLang="zh-CN" dirty="0" err="1">
                <a:solidFill>
                  <a:schemeClr val="tx1"/>
                </a:solidFill>
              </a:rPr>
              <a:t>iPhoneDevSdk</a:t>
            </a:r>
            <a:r>
              <a:rPr lang="en-US" altLang="zh-CN" dirty="0">
                <a:solidFill>
                  <a:schemeClr val="tx1"/>
                </a:solidFill>
              </a:rPr>
              <a:t> </a:t>
            </a:r>
            <a:r>
              <a:rPr lang="zh-CN" altLang="en-US" dirty="0">
                <a:solidFill>
                  <a:schemeClr val="tx1"/>
                </a:solidFill>
              </a:rPr>
              <a:t>是一个为</a:t>
            </a:r>
            <a:r>
              <a:rPr lang="en-US" altLang="zh-CN" dirty="0">
                <a:solidFill>
                  <a:schemeClr val="tx1"/>
                </a:solidFill>
              </a:rPr>
              <a:t>IOS</a:t>
            </a:r>
            <a:r>
              <a:rPr lang="zh-CN" altLang="en-US" dirty="0">
                <a:solidFill>
                  <a:schemeClr val="tx1"/>
                </a:solidFill>
              </a:rPr>
              <a:t>爱好者提供交流的网站。</a:t>
            </a:r>
            <a:r>
              <a:rPr lang="en-US" altLang="zh-CN" dirty="0">
                <a:solidFill>
                  <a:schemeClr val="tx1"/>
                </a:solidFill>
              </a:rPr>
              <a:t>2013</a:t>
            </a:r>
            <a:r>
              <a:rPr lang="zh-CN" altLang="en-US" dirty="0">
                <a:solidFill>
                  <a:schemeClr val="tx1"/>
                </a:solidFill>
              </a:rPr>
              <a:t>年</a:t>
            </a:r>
            <a:r>
              <a:rPr lang="en-US" altLang="zh-CN" dirty="0">
                <a:solidFill>
                  <a:schemeClr val="tx1"/>
                </a:solidFill>
              </a:rPr>
              <a:t>2</a:t>
            </a:r>
            <a:r>
              <a:rPr lang="zh-CN" altLang="en-US" dirty="0">
                <a:solidFill>
                  <a:schemeClr val="tx1"/>
                </a:solidFill>
              </a:rPr>
              <a:t>月，</a:t>
            </a:r>
            <a:r>
              <a:rPr lang="en-US" altLang="zh-CN" dirty="0">
                <a:solidFill>
                  <a:schemeClr val="tx1"/>
                </a:solidFill>
              </a:rPr>
              <a:t> Apple</a:t>
            </a:r>
            <a:r>
              <a:rPr lang="zh-CN" altLang="en-US" dirty="0">
                <a:solidFill>
                  <a:schemeClr val="tx1"/>
                </a:solidFill>
              </a:rPr>
              <a:t>、</a:t>
            </a:r>
            <a:r>
              <a:rPr lang="en-US" altLang="zh-CN" dirty="0">
                <a:solidFill>
                  <a:schemeClr val="tx1"/>
                </a:solidFill>
              </a:rPr>
              <a:t>Twitter</a:t>
            </a:r>
            <a:r>
              <a:rPr lang="zh-CN" altLang="en-US" dirty="0">
                <a:solidFill>
                  <a:schemeClr val="tx1"/>
                </a:solidFill>
              </a:rPr>
              <a:t>和</a:t>
            </a:r>
            <a:r>
              <a:rPr lang="en-US" altLang="zh-CN" dirty="0">
                <a:solidFill>
                  <a:schemeClr val="tx1"/>
                </a:solidFill>
              </a:rPr>
              <a:t>Facebook </a:t>
            </a:r>
            <a:r>
              <a:rPr lang="zh-CN" altLang="en-US" dirty="0">
                <a:solidFill>
                  <a:schemeClr val="tx1"/>
                </a:solidFill>
              </a:rPr>
              <a:t>等员工在访问了移动</a:t>
            </a:r>
            <a:r>
              <a:rPr lang="en-US" altLang="zh-CN" dirty="0" err="1">
                <a:solidFill>
                  <a:schemeClr val="tx1"/>
                </a:solidFill>
              </a:rPr>
              <a:t>iPhoneDevSdk</a:t>
            </a:r>
            <a:r>
              <a:rPr lang="zh-CN" altLang="en-US" dirty="0">
                <a:solidFill>
                  <a:schemeClr val="tx1"/>
                </a:solidFill>
              </a:rPr>
              <a:t>后纷纷中招，被嵌入在该网站</a:t>
            </a:r>
            <a:r>
              <a:rPr lang="en-US" altLang="zh-CN" dirty="0">
                <a:solidFill>
                  <a:schemeClr val="tx1"/>
                </a:solidFill>
              </a:rPr>
              <a:t>HTML</a:t>
            </a:r>
            <a:r>
              <a:rPr lang="zh-CN" altLang="en-US" dirty="0">
                <a:solidFill>
                  <a:schemeClr val="tx1"/>
                </a:solidFill>
              </a:rPr>
              <a:t>中木马代码利用</a:t>
            </a:r>
            <a:r>
              <a:rPr lang="en-US" altLang="zh-CN" dirty="0">
                <a:solidFill>
                  <a:schemeClr val="tx1"/>
                </a:solidFill>
              </a:rPr>
              <a:t>Java</a:t>
            </a:r>
            <a:r>
              <a:rPr lang="zh-CN" altLang="en-US" dirty="0">
                <a:solidFill>
                  <a:schemeClr val="tx1"/>
                </a:solidFill>
              </a:rPr>
              <a:t>漏洞入侵到这些员工的电脑中，并以此为跳板进一步攻击。</a:t>
            </a:r>
          </a:p>
        </p:txBody>
      </p:sp>
      <p:sp>
        <p:nvSpPr>
          <p:cNvPr id="61446" name="文本框 5"/>
          <p:cNvSpPr txBox="1">
            <a:spLocks noChangeArrowheads="1"/>
          </p:cNvSpPr>
          <p:nvPr/>
        </p:nvSpPr>
        <p:spPr bwMode="auto">
          <a:xfrm>
            <a:off x="1301750" y="4509912"/>
            <a:ext cx="726968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Arial Unicode MS" panose="020B0604020202020204" pitchFamily="34" charset="-122"/>
              <a:buChar char="❏"/>
            </a:pPr>
            <a:r>
              <a:rPr lang="en-US" altLang="zh-CN" dirty="0">
                <a:solidFill>
                  <a:schemeClr val="tx1"/>
                </a:solidFill>
              </a:rPr>
              <a:t>2013</a:t>
            </a:r>
            <a:r>
              <a:rPr lang="zh-CN" altLang="en-US" dirty="0">
                <a:solidFill>
                  <a:schemeClr val="tx1"/>
                </a:solidFill>
              </a:rPr>
              <a:t>年</a:t>
            </a:r>
            <a:r>
              <a:rPr lang="en-US" altLang="zh-CN" dirty="0">
                <a:solidFill>
                  <a:schemeClr val="tx1"/>
                </a:solidFill>
              </a:rPr>
              <a:t>3</a:t>
            </a:r>
            <a:r>
              <a:rPr lang="zh-CN" altLang="en-US" dirty="0">
                <a:solidFill>
                  <a:schemeClr val="tx1"/>
                </a:solidFill>
              </a:rPr>
              <a:t>月</a:t>
            </a:r>
            <a:r>
              <a:rPr lang="en-US" altLang="zh-CN" dirty="0">
                <a:solidFill>
                  <a:schemeClr val="tx1"/>
                </a:solidFill>
              </a:rPr>
              <a:t>20</a:t>
            </a:r>
            <a:r>
              <a:rPr lang="zh-CN" altLang="en-US" dirty="0">
                <a:solidFill>
                  <a:schemeClr val="tx1"/>
                </a:solidFill>
              </a:rPr>
              <a:t>日，包括韩国农协银行在内韩国多家大银行和电视台也传出被入侵，韩国全境几乎所有的金融系统和传媒公司（</a:t>
            </a:r>
            <a:r>
              <a:rPr lang="en-US" altLang="zh-CN" dirty="0">
                <a:solidFill>
                  <a:schemeClr val="tx1"/>
                </a:solidFill>
              </a:rPr>
              <a:t>KBS</a:t>
            </a:r>
            <a:r>
              <a:rPr lang="zh-CN" altLang="en-US" dirty="0">
                <a:solidFill>
                  <a:schemeClr val="tx1"/>
                </a:solidFill>
              </a:rPr>
              <a:t>）全面瘫痪。</a:t>
            </a:r>
          </a:p>
        </p:txBody>
      </p:sp>
      <p:sp>
        <p:nvSpPr>
          <p:cNvPr id="2" name="矩形 1">
            <a:extLst>
              <a:ext uri="{FF2B5EF4-FFF2-40B4-BE49-F238E27FC236}">
                <a16:creationId xmlns:a16="http://schemas.microsoft.com/office/drawing/2014/main" id="{B6BF313F-724D-4E28-B67D-72AF018A5D98}"/>
              </a:ext>
            </a:extLst>
          </p:cNvPr>
          <p:cNvSpPr/>
          <p:nvPr/>
        </p:nvSpPr>
        <p:spPr>
          <a:xfrm>
            <a:off x="1567606" y="5631325"/>
            <a:ext cx="6773119" cy="646331"/>
          </a:xfrm>
          <a:prstGeom prst="rect">
            <a:avLst/>
          </a:prstGeom>
        </p:spPr>
        <p:txBody>
          <a:bodyPr wrap="square">
            <a:spAutoFit/>
          </a:bodyPr>
          <a:lstStyle/>
          <a:p>
            <a:r>
              <a:rPr lang="zh-CN" altLang="en-US" dirty="0"/>
              <a:t>在这次攻击中，最具讽刺意味的是黑客将韩国最大的信息安全厂商安博士公司的更新推送服务器设置成为“水坑”。</a:t>
            </a:r>
          </a:p>
        </p:txBody>
      </p:sp>
      <p:sp>
        <p:nvSpPr>
          <p:cNvPr id="8" name="文本框 7">
            <a:extLst>
              <a:ext uri="{FF2B5EF4-FFF2-40B4-BE49-F238E27FC236}">
                <a16:creationId xmlns:a16="http://schemas.microsoft.com/office/drawing/2014/main" id="{3B40A483-8834-4EC9-9CB1-1A6642555AFD}"/>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a:extLst>
              <a:ext uri="{FF2B5EF4-FFF2-40B4-BE49-F238E27FC236}">
                <a16:creationId xmlns:a16="http://schemas.microsoft.com/office/drawing/2014/main" id="{24506EDC-D9E9-4F6D-810D-76D670CD129F}"/>
              </a:ext>
            </a:extLst>
          </p:cNvPr>
          <p:cNvSpPr>
            <a:spLocks noChangeArrowheads="1"/>
          </p:cNvSpPr>
          <p:nvPr/>
        </p:nvSpPr>
        <p:spPr bwMode="auto">
          <a:xfrm>
            <a:off x="1350963" y="1322388"/>
            <a:ext cx="4365298" cy="369332"/>
          </a:xfrm>
          <a:prstGeom prst="rect">
            <a:avLst/>
          </a:prstGeom>
          <a:noFill/>
          <a:ln w="9525">
            <a:noFill/>
            <a:miter lim="800000"/>
            <a:headEnd/>
            <a:tailEnd/>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2. </a:t>
            </a:r>
            <a:r>
              <a:rPr lang="zh-CN" altLang="en-US" dirty="0">
                <a:solidFill>
                  <a:schemeClr val="tx1"/>
                </a:solidFill>
              </a:rPr>
              <a:t>工控网络和物联网成为主要的攻击目标</a:t>
            </a:r>
          </a:p>
        </p:txBody>
      </p:sp>
      <p:sp>
        <p:nvSpPr>
          <p:cNvPr id="8" name="矩形 7">
            <a:extLst>
              <a:ext uri="{FF2B5EF4-FFF2-40B4-BE49-F238E27FC236}">
                <a16:creationId xmlns:a16="http://schemas.microsoft.com/office/drawing/2014/main" id="{A7931186-9824-4521-8855-2B8831D8780B}"/>
              </a:ext>
            </a:extLst>
          </p:cNvPr>
          <p:cNvSpPr/>
          <p:nvPr/>
        </p:nvSpPr>
        <p:spPr>
          <a:xfrm>
            <a:off x="1350964" y="1944544"/>
            <a:ext cx="7331562" cy="923330"/>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电网被攻击事件：</a:t>
            </a:r>
            <a:r>
              <a:rPr lang="en-US" altLang="zh-CN" dirty="0">
                <a:latin typeface="+mn-lt"/>
              </a:rPr>
              <a:t>2015</a:t>
            </a:r>
            <a:r>
              <a:rPr lang="zh-CN" altLang="en-US" dirty="0">
                <a:latin typeface="+mn-lt"/>
              </a:rPr>
              <a:t>年</a:t>
            </a:r>
            <a:r>
              <a:rPr lang="en-US" altLang="zh-CN" dirty="0">
                <a:latin typeface="+mn-lt"/>
              </a:rPr>
              <a:t>3</a:t>
            </a:r>
            <a:r>
              <a:rPr lang="zh-CN" altLang="en-US" dirty="0">
                <a:latin typeface="+mn-lt"/>
              </a:rPr>
              <a:t>月，南方电网公司部分无人值守变电站遭到</a:t>
            </a:r>
            <a:r>
              <a:rPr lang="de-DE" altLang="zh-CN" dirty="0">
                <a:latin typeface="+mn-lt"/>
              </a:rPr>
              <a:t>“Welchia”</a:t>
            </a:r>
            <a:r>
              <a:rPr lang="zh-CN" altLang="de-DE" dirty="0">
                <a:latin typeface="+mn-lt"/>
              </a:rPr>
              <a:t>蠕虫病毒</a:t>
            </a:r>
            <a:r>
              <a:rPr lang="zh-CN" altLang="en-US" dirty="0">
                <a:latin typeface="+mn-lt"/>
              </a:rPr>
              <a:t>攻击，出现大量异常流量并导致数据采集系统中断。</a:t>
            </a:r>
          </a:p>
        </p:txBody>
      </p:sp>
      <p:sp>
        <p:nvSpPr>
          <p:cNvPr id="9" name="矩形 8">
            <a:extLst>
              <a:ext uri="{FF2B5EF4-FFF2-40B4-BE49-F238E27FC236}">
                <a16:creationId xmlns:a16="http://schemas.microsoft.com/office/drawing/2014/main" id="{7945F708-6EF0-4581-BDDE-FDCDE5ADCD64}"/>
              </a:ext>
            </a:extLst>
          </p:cNvPr>
          <p:cNvSpPr/>
          <p:nvPr/>
        </p:nvSpPr>
        <p:spPr>
          <a:xfrm>
            <a:off x="1350963" y="3054145"/>
            <a:ext cx="7175034" cy="1200329"/>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海康威视遭遇“黑天鹅”安全门事件：</a:t>
            </a:r>
            <a:r>
              <a:rPr lang="en-US" altLang="zh-CN" dirty="0">
                <a:latin typeface="+mn-lt"/>
              </a:rPr>
              <a:t>2015</a:t>
            </a:r>
            <a:r>
              <a:rPr lang="zh-CN" altLang="en-US" dirty="0">
                <a:latin typeface="+mn-lt"/>
              </a:rPr>
              <a:t>年</a:t>
            </a:r>
            <a:r>
              <a:rPr lang="en-US" altLang="zh-CN" dirty="0">
                <a:latin typeface="+mn-lt"/>
              </a:rPr>
              <a:t>2</a:t>
            </a:r>
            <a:r>
              <a:rPr lang="zh-CN" altLang="en-US" dirty="0">
                <a:latin typeface="+mn-lt"/>
              </a:rPr>
              <a:t>月</a:t>
            </a:r>
            <a:r>
              <a:rPr lang="en-US" altLang="zh-CN" dirty="0">
                <a:latin typeface="+mn-lt"/>
              </a:rPr>
              <a:t>27</a:t>
            </a:r>
            <a:r>
              <a:rPr lang="zh-CN" altLang="en-US" dirty="0">
                <a:latin typeface="+mn-lt"/>
              </a:rPr>
              <a:t>日，江苏省公安厅发出特级通知，指出国内著名视频监控生产制造企业海康威视的安防设备存在严重安全隐患，其中</a:t>
            </a:r>
            <a:r>
              <a:rPr lang="zh-CN" altLang="en-US" dirty="0"/>
              <a:t>相当一部分设备已经被境外</a:t>
            </a:r>
            <a:r>
              <a:rPr lang="en-US" altLang="zh-CN" dirty="0"/>
              <a:t>IP</a:t>
            </a:r>
            <a:r>
              <a:rPr lang="zh-CN" altLang="en-US" dirty="0"/>
              <a:t>地址控制。</a:t>
            </a:r>
            <a:endParaRPr lang="zh-CN" altLang="en-US" dirty="0">
              <a:latin typeface="+mn-lt"/>
            </a:endParaRPr>
          </a:p>
        </p:txBody>
      </p:sp>
      <p:sp>
        <p:nvSpPr>
          <p:cNvPr id="2" name="矩形 1">
            <a:extLst>
              <a:ext uri="{FF2B5EF4-FFF2-40B4-BE49-F238E27FC236}">
                <a16:creationId xmlns:a16="http://schemas.microsoft.com/office/drawing/2014/main" id="{38AD82DB-B7AF-474B-8FCA-ED95987239D5}"/>
              </a:ext>
            </a:extLst>
          </p:cNvPr>
          <p:cNvSpPr/>
          <p:nvPr/>
        </p:nvSpPr>
        <p:spPr>
          <a:xfrm>
            <a:off x="1350963" y="4440746"/>
            <a:ext cx="7331562" cy="646331"/>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中石化</a:t>
            </a:r>
            <a:r>
              <a:rPr lang="en-US" altLang="zh-CN" dirty="0">
                <a:latin typeface="+mn-lt"/>
              </a:rPr>
              <a:t>SCADA</a:t>
            </a:r>
            <a:r>
              <a:rPr lang="zh-CN" altLang="en-US" dirty="0">
                <a:latin typeface="+mn-lt"/>
              </a:rPr>
              <a:t>被攻击事件：</a:t>
            </a:r>
            <a:r>
              <a:rPr lang="en-US" altLang="zh-CN" dirty="0">
                <a:latin typeface="+mn-lt"/>
              </a:rPr>
              <a:t>2012</a:t>
            </a:r>
            <a:r>
              <a:rPr lang="zh-CN" altLang="en-US" dirty="0">
                <a:latin typeface="+mn-lt"/>
              </a:rPr>
              <a:t>年</a:t>
            </a:r>
            <a:r>
              <a:rPr lang="en-US" altLang="zh-CN" dirty="0">
                <a:latin typeface="+mn-lt"/>
              </a:rPr>
              <a:t>8</a:t>
            </a:r>
            <a:r>
              <a:rPr lang="zh-CN" altLang="en-US" dirty="0">
                <a:latin typeface="+mn-lt"/>
              </a:rPr>
              <a:t>月和</a:t>
            </a:r>
            <a:r>
              <a:rPr lang="en-US" altLang="zh-CN" dirty="0">
                <a:latin typeface="+mn-lt"/>
              </a:rPr>
              <a:t>2013</a:t>
            </a:r>
            <a:r>
              <a:rPr lang="zh-CN" altLang="en-US" dirty="0">
                <a:latin typeface="+mn-lt"/>
              </a:rPr>
              <a:t>年</a:t>
            </a:r>
            <a:r>
              <a:rPr lang="en-US" altLang="zh-CN" dirty="0">
                <a:latin typeface="+mn-lt"/>
              </a:rPr>
              <a:t>7</a:t>
            </a:r>
            <a:r>
              <a:rPr lang="zh-CN" altLang="en-US" dirty="0">
                <a:latin typeface="+mn-lt"/>
              </a:rPr>
              <a:t>月，中石化华东公司的</a:t>
            </a:r>
            <a:r>
              <a:rPr lang="en-US" altLang="zh-CN" dirty="0">
                <a:latin typeface="+mn-lt"/>
              </a:rPr>
              <a:t>SCADA</a:t>
            </a:r>
            <a:r>
              <a:rPr lang="zh-CN" altLang="en-US" dirty="0">
                <a:latin typeface="+mn-lt"/>
              </a:rPr>
              <a:t>系统两次遭到攻击并崩溃。</a:t>
            </a:r>
          </a:p>
        </p:txBody>
      </p:sp>
      <p:sp>
        <p:nvSpPr>
          <p:cNvPr id="10" name="矩形 9">
            <a:extLst>
              <a:ext uri="{FF2B5EF4-FFF2-40B4-BE49-F238E27FC236}">
                <a16:creationId xmlns:a16="http://schemas.microsoft.com/office/drawing/2014/main" id="{6B041DFB-3157-415D-9D73-2FDE9CFBAF34}"/>
              </a:ext>
            </a:extLst>
          </p:cNvPr>
          <p:cNvSpPr/>
          <p:nvPr/>
        </p:nvSpPr>
        <p:spPr>
          <a:xfrm>
            <a:off x="1350963" y="5273349"/>
            <a:ext cx="7331562" cy="923330"/>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某大型能源机构遭勒索事件：</a:t>
            </a:r>
            <a:r>
              <a:rPr lang="en-US" altLang="zh-CN" dirty="0">
                <a:latin typeface="+mn-lt"/>
              </a:rPr>
              <a:t>2017</a:t>
            </a:r>
            <a:r>
              <a:rPr lang="zh-CN" altLang="en-US" dirty="0">
                <a:latin typeface="+mn-lt"/>
              </a:rPr>
              <a:t>年</a:t>
            </a:r>
            <a:r>
              <a:rPr lang="en-US" altLang="zh-CN" dirty="0">
                <a:latin typeface="+mn-lt"/>
              </a:rPr>
              <a:t>5</a:t>
            </a:r>
            <a:r>
              <a:rPr lang="zh-CN" altLang="en-US" dirty="0">
                <a:latin typeface="+mn-lt"/>
              </a:rPr>
              <a:t>月</a:t>
            </a:r>
            <a:r>
              <a:rPr lang="en-US" altLang="zh-CN" dirty="0">
                <a:latin typeface="+mn-lt"/>
              </a:rPr>
              <a:t>13</a:t>
            </a:r>
            <a:r>
              <a:rPr lang="zh-CN" altLang="en-US" dirty="0">
                <a:latin typeface="+mn-lt"/>
              </a:rPr>
              <a:t>日，国内某大型能源企业遭到</a:t>
            </a:r>
            <a:r>
              <a:rPr lang="en-US" altLang="zh-CN" dirty="0">
                <a:latin typeface="+mn-lt"/>
              </a:rPr>
              <a:t>WannaCry</a:t>
            </a:r>
            <a:r>
              <a:rPr lang="zh-CN" altLang="en-US" dirty="0">
                <a:latin typeface="+mn-lt"/>
              </a:rPr>
              <a:t>病毒攻击，病毒已在该机构全国范围内的生产系统中大面积传播和感染，系统崩溃，业务停摆，造成极为严重的后果。</a:t>
            </a:r>
          </a:p>
        </p:txBody>
      </p:sp>
      <p:sp>
        <p:nvSpPr>
          <p:cNvPr id="11" name="文本框 10">
            <a:extLst>
              <a:ext uri="{FF2B5EF4-FFF2-40B4-BE49-F238E27FC236}">
                <a16:creationId xmlns:a16="http://schemas.microsoft.com/office/drawing/2014/main" id="{D539FDB3-D68B-4F82-8CA9-B66015A74880}"/>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extLst>
      <p:ext uri="{BB962C8B-B14F-4D97-AF65-F5344CB8AC3E}">
        <p14:creationId xmlns:p14="http://schemas.microsoft.com/office/powerpoint/2010/main" val="4070298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41932A0-FB4C-43D4-A4EE-43DD6C5042DD}"/>
              </a:ext>
            </a:extLst>
          </p:cNvPr>
          <p:cNvSpPr/>
          <p:nvPr/>
        </p:nvSpPr>
        <p:spPr>
          <a:xfrm>
            <a:off x="949582" y="1518084"/>
            <a:ext cx="7613304" cy="923330"/>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美国核电站和供水设施攻击事件：</a:t>
            </a:r>
            <a:r>
              <a:rPr lang="en-US" altLang="zh-CN" dirty="0">
                <a:latin typeface="+mn-lt"/>
              </a:rPr>
              <a:t>2018</a:t>
            </a:r>
            <a:r>
              <a:rPr lang="zh-CN" altLang="en-US" dirty="0">
                <a:latin typeface="+mn-lt"/>
              </a:rPr>
              <a:t>年</a:t>
            </a:r>
            <a:r>
              <a:rPr lang="en-US" altLang="zh-CN" dirty="0">
                <a:latin typeface="+mn-lt"/>
              </a:rPr>
              <a:t>3</a:t>
            </a:r>
            <a:r>
              <a:rPr lang="zh-CN" altLang="en-US" dirty="0">
                <a:latin typeface="+mn-lt"/>
              </a:rPr>
              <a:t>月，美国计算机应急响应组织发布了一则安全通告</a:t>
            </a:r>
            <a:r>
              <a:rPr lang="en-US" altLang="zh-CN" dirty="0">
                <a:latin typeface="+mn-lt"/>
              </a:rPr>
              <a:t>TA18-074A</a:t>
            </a:r>
            <a:r>
              <a:rPr lang="zh-CN" altLang="en-US" dirty="0">
                <a:latin typeface="+mn-lt"/>
              </a:rPr>
              <a:t>，详细描述了俄罗斯黑客针对美国某发电厂的网络攻击事件。</a:t>
            </a:r>
          </a:p>
        </p:txBody>
      </p:sp>
      <p:sp>
        <p:nvSpPr>
          <p:cNvPr id="9" name="矩形 8">
            <a:extLst>
              <a:ext uri="{FF2B5EF4-FFF2-40B4-BE49-F238E27FC236}">
                <a16:creationId xmlns:a16="http://schemas.microsoft.com/office/drawing/2014/main" id="{AABACDEC-3CCC-4891-BBA7-9194B996B252}"/>
              </a:ext>
            </a:extLst>
          </p:cNvPr>
          <p:cNvSpPr/>
          <p:nvPr/>
        </p:nvSpPr>
        <p:spPr>
          <a:xfrm>
            <a:off x="1215094" y="2584504"/>
            <a:ext cx="7706716" cy="646331"/>
          </a:xfrm>
          <a:prstGeom prst="rect">
            <a:avLst/>
          </a:prstGeom>
        </p:spPr>
        <p:txBody>
          <a:bodyPr wrap="square">
            <a:spAutoFit/>
          </a:bodyPr>
          <a:lstStyle/>
          <a:p>
            <a:r>
              <a:rPr lang="en-US" altLang="zh-CN" dirty="0"/>
              <a:t>2014</a:t>
            </a:r>
            <a:r>
              <a:rPr lang="zh-CN" altLang="en-US" dirty="0"/>
              <a:t>年</a:t>
            </a:r>
            <a:r>
              <a:rPr lang="en-US" altLang="zh-CN" dirty="0"/>
              <a:t>12</a:t>
            </a:r>
            <a:r>
              <a:rPr lang="zh-CN" altLang="en-US" dirty="0"/>
              <a:t>月，美国伊利诺斯州</a:t>
            </a:r>
            <a:r>
              <a:rPr lang="en-US" altLang="zh-CN" dirty="0"/>
              <a:t>Curran-Gardner</a:t>
            </a:r>
            <a:r>
              <a:rPr lang="zh-CN" altLang="en-US" dirty="0"/>
              <a:t>乡镇公共供水区的水务</a:t>
            </a:r>
            <a:r>
              <a:rPr lang="en-US" altLang="zh-CN" dirty="0"/>
              <a:t>SCADA</a:t>
            </a:r>
            <a:r>
              <a:rPr lang="zh-CN" altLang="en-US" dirty="0"/>
              <a:t>系统遭到网络攻击。</a:t>
            </a:r>
          </a:p>
        </p:txBody>
      </p:sp>
      <p:sp>
        <p:nvSpPr>
          <p:cNvPr id="10" name="矩形 9">
            <a:extLst>
              <a:ext uri="{FF2B5EF4-FFF2-40B4-BE49-F238E27FC236}">
                <a16:creationId xmlns:a16="http://schemas.microsoft.com/office/drawing/2014/main" id="{5D698F4C-802D-4456-9EB0-E25C9556BD6A}"/>
              </a:ext>
            </a:extLst>
          </p:cNvPr>
          <p:cNvSpPr/>
          <p:nvPr/>
        </p:nvSpPr>
        <p:spPr>
          <a:xfrm>
            <a:off x="949582" y="3442499"/>
            <a:ext cx="7613304" cy="923330"/>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中东石油和天然气行业频繁受到网络攻击：</a:t>
            </a:r>
            <a:r>
              <a:rPr lang="en-US" altLang="zh-CN" dirty="0">
                <a:latin typeface="+mn-lt"/>
              </a:rPr>
              <a:t>2017</a:t>
            </a:r>
            <a:r>
              <a:rPr lang="zh-CN" altLang="en-US" dirty="0">
                <a:latin typeface="+mn-lt"/>
              </a:rPr>
              <a:t>年</a:t>
            </a:r>
            <a:r>
              <a:rPr lang="en-US" altLang="zh-CN" dirty="0">
                <a:latin typeface="+mn-lt"/>
              </a:rPr>
              <a:t>3</a:t>
            </a:r>
            <a:r>
              <a:rPr lang="zh-CN" altLang="en-US" dirty="0">
                <a:latin typeface="+mn-lt"/>
              </a:rPr>
              <a:t>月以来，超过一半的中东石油和天然气工业组织经历了各种安全攻击，导致数据泄密或生产中断。</a:t>
            </a:r>
          </a:p>
        </p:txBody>
      </p:sp>
      <p:sp>
        <p:nvSpPr>
          <p:cNvPr id="11" name="矩形 10">
            <a:extLst>
              <a:ext uri="{FF2B5EF4-FFF2-40B4-BE49-F238E27FC236}">
                <a16:creationId xmlns:a16="http://schemas.microsoft.com/office/drawing/2014/main" id="{B44361F4-236F-443D-B2C9-906D28F04721}"/>
              </a:ext>
            </a:extLst>
          </p:cNvPr>
          <p:cNvSpPr/>
          <p:nvPr/>
        </p:nvSpPr>
        <p:spPr>
          <a:xfrm>
            <a:off x="1215093" y="4464182"/>
            <a:ext cx="7613303" cy="646331"/>
          </a:xfrm>
          <a:prstGeom prst="rect">
            <a:avLst/>
          </a:prstGeom>
        </p:spPr>
        <p:txBody>
          <a:bodyPr wrap="square">
            <a:spAutoFit/>
          </a:bodyPr>
          <a:lstStyle/>
          <a:p>
            <a:r>
              <a:rPr lang="en-US" altLang="zh-CN" dirty="0">
                <a:latin typeface="+mn-lt"/>
              </a:rPr>
              <a:t>2017</a:t>
            </a:r>
            <a:r>
              <a:rPr lang="zh-CN" altLang="en-US" dirty="0">
                <a:latin typeface="+mn-lt"/>
              </a:rPr>
              <a:t>年</a:t>
            </a:r>
            <a:r>
              <a:rPr lang="en-US" altLang="zh-CN" dirty="0">
                <a:latin typeface="+mn-lt"/>
              </a:rPr>
              <a:t>8</a:t>
            </a:r>
            <a:r>
              <a:rPr lang="zh-CN" altLang="en-US" dirty="0">
                <a:latin typeface="+mn-lt"/>
              </a:rPr>
              <a:t>月，恐怖组织利用沙特一家石油工厂使用的</a:t>
            </a:r>
            <a:r>
              <a:rPr lang="en-US" altLang="zh-CN" dirty="0" err="1">
                <a:latin typeface="+mn-lt"/>
              </a:rPr>
              <a:t>Triconex</a:t>
            </a:r>
            <a:r>
              <a:rPr lang="en-US" altLang="zh-CN" dirty="0">
                <a:latin typeface="+mn-lt"/>
              </a:rPr>
              <a:t> </a:t>
            </a:r>
            <a:r>
              <a:rPr lang="zh-CN" altLang="en-US" dirty="0">
                <a:latin typeface="+mn-lt"/>
              </a:rPr>
              <a:t>安全控制器系统中存在的漏洞，试图破坏生产设备并以此引发爆炸摧毁整个工厂。</a:t>
            </a:r>
            <a:endParaRPr lang="zh-CN" altLang="en-US" dirty="0"/>
          </a:p>
        </p:txBody>
      </p:sp>
      <p:sp>
        <p:nvSpPr>
          <p:cNvPr id="12" name="矩形 11">
            <a:extLst>
              <a:ext uri="{FF2B5EF4-FFF2-40B4-BE49-F238E27FC236}">
                <a16:creationId xmlns:a16="http://schemas.microsoft.com/office/drawing/2014/main" id="{08C070CA-43D4-4D92-A447-9636BB2A7A7A}"/>
              </a:ext>
            </a:extLst>
          </p:cNvPr>
          <p:cNvSpPr/>
          <p:nvPr/>
        </p:nvSpPr>
        <p:spPr>
          <a:xfrm>
            <a:off x="949582" y="5339916"/>
            <a:ext cx="7878814" cy="1200329"/>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印度电力公司遭到攻击：</a:t>
            </a:r>
            <a:r>
              <a:rPr lang="en-US" altLang="zh-CN" dirty="0">
                <a:latin typeface="+mn-lt"/>
              </a:rPr>
              <a:t>2018</a:t>
            </a:r>
            <a:r>
              <a:rPr lang="zh-CN" altLang="en-US" dirty="0">
                <a:latin typeface="+mn-lt"/>
              </a:rPr>
              <a:t>年</a:t>
            </a:r>
            <a:r>
              <a:rPr lang="en-US" altLang="zh-CN" dirty="0">
                <a:latin typeface="+mn-lt"/>
              </a:rPr>
              <a:t>3</a:t>
            </a:r>
            <a:r>
              <a:rPr lang="zh-CN" altLang="en-US" dirty="0">
                <a:latin typeface="+mn-lt"/>
              </a:rPr>
              <a:t>月</a:t>
            </a:r>
            <a:r>
              <a:rPr lang="en-US" altLang="zh-CN" dirty="0">
                <a:latin typeface="+mn-lt"/>
              </a:rPr>
              <a:t>21</a:t>
            </a:r>
            <a:r>
              <a:rPr lang="zh-CN" altLang="en-US" dirty="0">
                <a:latin typeface="+mn-lt"/>
              </a:rPr>
              <a:t>日，印度</a:t>
            </a:r>
            <a:r>
              <a:rPr lang="en-US" altLang="zh-CN" dirty="0">
                <a:latin typeface="+mn-lt"/>
              </a:rPr>
              <a:t>UHBVN</a:t>
            </a:r>
            <a:r>
              <a:rPr lang="zh-CN" altLang="en-US" dirty="0">
                <a:latin typeface="+mn-lt"/>
              </a:rPr>
              <a:t>电力公司的网络系统遭到匿名黑客组织入侵和勒索，黑客窃取和锁定了</a:t>
            </a:r>
            <a:r>
              <a:rPr lang="en-US" altLang="zh-CN" dirty="0">
                <a:latin typeface="+mn-lt"/>
              </a:rPr>
              <a:t>UHBVN</a:t>
            </a:r>
            <a:r>
              <a:rPr lang="zh-CN" altLang="en-US" dirty="0">
                <a:latin typeface="+mn-lt"/>
              </a:rPr>
              <a:t>电力公司的大量客户计费数据，同时向</a:t>
            </a:r>
            <a:r>
              <a:rPr lang="en-US" altLang="zh-CN" dirty="0">
                <a:latin typeface="+mn-lt"/>
              </a:rPr>
              <a:t>UHBVN</a:t>
            </a:r>
            <a:r>
              <a:rPr lang="zh-CN" altLang="en-US" dirty="0">
                <a:latin typeface="+mn-lt"/>
              </a:rPr>
              <a:t>公司勒索价值</a:t>
            </a:r>
            <a:r>
              <a:rPr lang="en-US" altLang="zh-CN" dirty="0">
                <a:latin typeface="+mn-lt"/>
              </a:rPr>
              <a:t>1000</a:t>
            </a:r>
            <a:r>
              <a:rPr lang="zh-CN" altLang="en-US" dirty="0">
                <a:latin typeface="+mn-lt"/>
              </a:rPr>
              <a:t>万卢布（约</a:t>
            </a:r>
            <a:r>
              <a:rPr lang="en-US" altLang="zh-CN" dirty="0">
                <a:latin typeface="+mn-lt"/>
              </a:rPr>
              <a:t>15</a:t>
            </a:r>
            <a:r>
              <a:rPr lang="zh-CN" altLang="en-US" dirty="0">
                <a:latin typeface="+mn-lt"/>
              </a:rPr>
              <a:t>万美元）的比特币作为赎金。</a:t>
            </a:r>
          </a:p>
        </p:txBody>
      </p:sp>
      <p:sp>
        <p:nvSpPr>
          <p:cNvPr id="8" name="文本框 7">
            <a:extLst>
              <a:ext uri="{FF2B5EF4-FFF2-40B4-BE49-F238E27FC236}">
                <a16:creationId xmlns:a16="http://schemas.microsoft.com/office/drawing/2014/main" id="{F11A9433-1BCF-4B54-A02E-2CB63E92811A}"/>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extLst>
      <p:ext uri="{BB962C8B-B14F-4D97-AF65-F5344CB8AC3E}">
        <p14:creationId xmlns:p14="http://schemas.microsoft.com/office/powerpoint/2010/main" val="1967583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文本框 2"/>
          <p:cNvSpPr txBox="1">
            <a:spLocks noChangeArrowheads="1"/>
          </p:cNvSpPr>
          <p:nvPr/>
        </p:nvSpPr>
        <p:spPr bwMode="auto">
          <a:xfrm>
            <a:off x="1138238" y="1354138"/>
            <a:ext cx="3424237"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bg1"/>
                </a:solidFill>
              </a:rPr>
              <a:t>由物联网设备引起的</a:t>
            </a:r>
            <a:r>
              <a:rPr lang="en-US" altLang="zh-CN">
                <a:solidFill>
                  <a:schemeClr val="bg1"/>
                </a:solidFill>
              </a:rPr>
              <a:t>DDos</a:t>
            </a:r>
            <a:r>
              <a:rPr lang="zh-CN" altLang="en-US">
                <a:solidFill>
                  <a:schemeClr val="bg1"/>
                </a:solidFill>
              </a:rPr>
              <a:t>事件</a:t>
            </a:r>
          </a:p>
        </p:txBody>
      </p:sp>
      <p:pic>
        <p:nvPicPr>
          <p:cNvPr id="7066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0450" y="1403350"/>
            <a:ext cx="4083050"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138238" y="2120900"/>
            <a:ext cx="3732212" cy="1477963"/>
          </a:xfrm>
          <a:prstGeom prst="rect">
            <a:avLst/>
          </a:prstGeom>
        </p:spPr>
        <p:txBody>
          <a:bodyPr>
            <a:spAutoFit/>
          </a:bodyPr>
          <a:lstStyle/>
          <a:p>
            <a:pPr>
              <a:defRPr/>
            </a:pPr>
            <a:r>
              <a:rPr lang="en-US" altLang="zh-CN" dirty="0">
                <a:latin typeface="+mn-ea"/>
              </a:rPr>
              <a:t>2016</a:t>
            </a:r>
            <a:r>
              <a:rPr lang="zh-CN" altLang="en-US" dirty="0">
                <a:latin typeface="+mn-ea"/>
              </a:rPr>
              <a:t>年</a:t>
            </a:r>
            <a:r>
              <a:rPr lang="en-US" altLang="zh-CN" dirty="0">
                <a:latin typeface="+mn-ea"/>
              </a:rPr>
              <a:t>10</a:t>
            </a:r>
            <a:r>
              <a:rPr lang="zh-CN" altLang="en-US" dirty="0">
                <a:latin typeface="+mn-ea"/>
              </a:rPr>
              <a:t>月</a:t>
            </a:r>
            <a:r>
              <a:rPr lang="en-US" altLang="zh-CN" dirty="0">
                <a:latin typeface="+mn-ea"/>
              </a:rPr>
              <a:t>21</a:t>
            </a:r>
            <a:r>
              <a:rPr lang="zh-CN" altLang="en-US" dirty="0">
                <a:latin typeface="+mn-ea"/>
              </a:rPr>
              <a:t>日，也是一个平凡的日子。美国东部时间上午</a:t>
            </a:r>
            <a:r>
              <a:rPr lang="en-US" altLang="zh-CN" dirty="0">
                <a:latin typeface="+mn-ea"/>
              </a:rPr>
              <a:t>7:10</a:t>
            </a:r>
            <a:r>
              <a:rPr lang="zh-CN" altLang="en-US" dirty="0">
                <a:latin typeface="+mn-ea"/>
              </a:rPr>
              <a:t>分左右，黑客袭击了为各大企业提供</a:t>
            </a:r>
            <a:r>
              <a:rPr lang="en-US" altLang="zh-CN" dirty="0">
                <a:latin typeface="+mn-ea"/>
              </a:rPr>
              <a:t>DNS</a:t>
            </a:r>
            <a:r>
              <a:rPr lang="zh-CN" altLang="en-US" dirty="0">
                <a:latin typeface="+mn-ea"/>
              </a:rPr>
              <a:t>解析服务的</a:t>
            </a:r>
            <a:r>
              <a:rPr lang="en-US" altLang="zh-CN" dirty="0">
                <a:latin typeface="+mn-ea"/>
              </a:rPr>
              <a:t>Dynamic Network Service</a:t>
            </a:r>
            <a:r>
              <a:rPr lang="zh-CN" altLang="en-US" dirty="0">
                <a:latin typeface="+mn-ea"/>
              </a:rPr>
              <a:t>公司（</a:t>
            </a:r>
            <a:r>
              <a:rPr lang="en-US" altLang="zh-CN" dirty="0" err="1">
                <a:latin typeface="+mn-ea"/>
              </a:rPr>
              <a:t>Dyn</a:t>
            </a:r>
            <a:r>
              <a:rPr lang="zh-CN" altLang="en-US" dirty="0">
                <a:latin typeface="+mn-ea"/>
              </a:rPr>
              <a:t>）的</a:t>
            </a:r>
            <a:r>
              <a:rPr lang="en-US" altLang="zh-CN" dirty="0">
                <a:latin typeface="+mn-ea"/>
              </a:rPr>
              <a:t>DNS</a:t>
            </a:r>
            <a:r>
              <a:rPr lang="zh-CN" altLang="en-US" dirty="0">
                <a:latin typeface="+mn-ea"/>
              </a:rPr>
              <a:t>服务器。</a:t>
            </a:r>
          </a:p>
        </p:txBody>
      </p:sp>
      <p:sp>
        <p:nvSpPr>
          <p:cNvPr id="5" name="矩形 4"/>
          <p:cNvSpPr/>
          <p:nvPr/>
        </p:nvSpPr>
        <p:spPr>
          <a:xfrm>
            <a:off x="1138238" y="3851275"/>
            <a:ext cx="7735887" cy="646113"/>
          </a:xfrm>
          <a:prstGeom prst="rect">
            <a:avLst/>
          </a:prstGeom>
        </p:spPr>
        <p:txBody>
          <a:bodyPr>
            <a:spAutoFit/>
          </a:bodyPr>
          <a:lstStyle/>
          <a:p>
            <a:pPr>
              <a:defRPr/>
            </a:pPr>
            <a:r>
              <a:rPr lang="en-US" altLang="zh-CN" dirty="0">
                <a:latin typeface="+mn-ea"/>
              </a:rPr>
              <a:t>Twitter</a:t>
            </a:r>
            <a:r>
              <a:rPr lang="zh-CN" altLang="en-US" dirty="0">
                <a:latin typeface="+mn-ea"/>
              </a:rPr>
              <a:t>、</a:t>
            </a:r>
            <a:r>
              <a:rPr lang="en-US" altLang="zh-CN" dirty="0">
                <a:latin typeface="+mn-ea"/>
              </a:rPr>
              <a:t>Tumblr</a:t>
            </a:r>
            <a:r>
              <a:rPr lang="zh-CN" altLang="en-US" dirty="0">
                <a:latin typeface="+mn-ea"/>
              </a:rPr>
              <a:t>、</a:t>
            </a:r>
            <a:r>
              <a:rPr lang="en-US" altLang="zh-CN" dirty="0">
                <a:latin typeface="+mn-ea"/>
              </a:rPr>
              <a:t>Netflix</a:t>
            </a:r>
            <a:r>
              <a:rPr lang="zh-CN" altLang="en-US" dirty="0">
                <a:latin typeface="+mn-ea"/>
              </a:rPr>
              <a:t>、亚马逊、</a:t>
            </a:r>
            <a:r>
              <a:rPr lang="en-US" altLang="zh-CN" dirty="0">
                <a:latin typeface="+mn-ea"/>
              </a:rPr>
              <a:t>Shopify</a:t>
            </a:r>
            <a:r>
              <a:rPr lang="zh-CN" altLang="en-US" dirty="0">
                <a:latin typeface="+mn-ea"/>
              </a:rPr>
              <a:t>、</a:t>
            </a:r>
            <a:r>
              <a:rPr lang="en-US" altLang="zh-CN" dirty="0" err="1">
                <a:latin typeface="+mn-ea"/>
              </a:rPr>
              <a:t>Reddit</a:t>
            </a:r>
            <a:r>
              <a:rPr lang="zh-CN" altLang="en-US" dirty="0">
                <a:latin typeface="+mn-ea"/>
              </a:rPr>
              <a:t>、</a:t>
            </a:r>
            <a:r>
              <a:rPr lang="en-US" altLang="zh-CN" dirty="0">
                <a:latin typeface="+mn-ea"/>
              </a:rPr>
              <a:t>Airbnb</a:t>
            </a:r>
            <a:r>
              <a:rPr lang="zh-CN" altLang="en-US" dirty="0">
                <a:latin typeface="+mn-ea"/>
              </a:rPr>
              <a:t>、</a:t>
            </a:r>
            <a:r>
              <a:rPr lang="en-US" altLang="zh-CN" dirty="0">
                <a:latin typeface="+mn-ea"/>
              </a:rPr>
              <a:t>PayPal</a:t>
            </a:r>
            <a:r>
              <a:rPr lang="zh-CN" altLang="en-US" dirty="0">
                <a:latin typeface="+mn-ea"/>
              </a:rPr>
              <a:t>、</a:t>
            </a:r>
            <a:r>
              <a:rPr lang="en-US" altLang="zh-CN" dirty="0">
                <a:latin typeface="+mn-ea"/>
              </a:rPr>
              <a:t>Yelp</a:t>
            </a:r>
            <a:r>
              <a:rPr lang="zh-CN" altLang="en-US" dirty="0">
                <a:latin typeface="+mn-ea"/>
              </a:rPr>
              <a:t>、纽约时报等</a:t>
            </a:r>
            <a:r>
              <a:rPr lang="en-US" altLang="zh-CN" dirty="0">
                <a:latin typeface="+mn-ea"/>
              </a:rPr>
              <a:t>80</a:t>
            </a:r>
            <a:r>
              <a:rPr lang="zh-CN" altLang="en-US" dirty="0">
                <a:latin typeface="+mn-ea"/>
              </a:rPr>
              <a:t>多个人们每天都用的网站无一幸免，被迫中断服务。</a:t>
            </a:r>
            <a:endParaRPr lang="en-US" altLang="zh-CN" dirty="0">
              <a:latin typeface="+mn-ea"/>
            </a:endParaRPr>
          </a:p>
        </p:txBody>
      </p:sp>
      <p:sp>
        <p:nvSpPr>
          <p:cNvPr id="70663" name="文本框 5"/>
          <p:cNvSpPr txBox="1">
            <a:spLocks noChangeArrowheads="1"/>
          </p:cNvSpPr>
          <p:nvPr/>
        </p:nvSpPr>
        <p:spPr bwMode="auto">
          <a:xfrm>
            <a:off x="1138238" y="4749800"/>
            <a:ext cx="7566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经过</a:t>
            </a:r>
            <a:r>
              <a:rPr lang="en-US" altLang="zh-CN">
                <a:solidFill>
                  <a:schemeClr val="tx1"/>
                </a:solidFill>
              </a:rPr>
              <a:t>Dyn</a:t>
            </a:r>
            <a:r>
              <a:rPr lang="zh-CN" altLang="en-US">
                <a:solidFill>
                  <a:schemeClr val="tx1"/>
                </a:solidFill>
              </a:rPr>
              <a:t>公司安全人员抢修，于上午</a:t>
            </a:r>
            <a:r>
              <a:rPr lang="en-US" altLang="zh-CN">
                <a:solidFill>
                  <a:schemeClr val="tx1"/>
                </a:solidFill>
              </a:rPr>
              <a:t>9</a:t>
            </a:r>
            <a:r>
              <a:rPr lang="zh-CN" altLang="en-US">
                <a:solidFill>
                  <a:schemeClr val="tx1"/>
                </a:solidFill>
              </a:rPr>
              <a:t>时左右恢复服务。然而，仅仅只过了</a:t>
            </a:r>
            <a:r>
              <a:rPr lang="en-US" altLang="zh-CN">
                <a:solidFill>
                  <a:schemeClr val="tx1"/>
                </a:solidFill>
              </a:rPr>
              <a:t>2</a:t>
            </a:r>
            <a:r>
              <a:rPr lang="zh-CN" altLang="en-US">
                <a:solidFill>
                  <a:schemeClr val="tx1"/>
                </a:solidFill>
              </a:rPr>
              <a:t>个小时，东部时间上午</a:t>
            </a:r>
            <a:r>
              <a:rPr lang="en-US" altLang="zh-CN">
                <a:solidFill>
                  <a:schemeClr val="tx1"/>
                </a:solidFill>
              </a:rPr>
              <a:t>11:53</a:t>
            </a:r>
            <a:r>
              <a:rPr lang="zh-CN" altLang="en-US">
                <a:solidFill>
                  <a:schemeClr val="tx1"/>
                </a:solidFill>
              </a:rPr>
              <a:t>分，第二次攻击再次展开，大半个美国沦陷，互联网服务中断。</a:t>
            </a:r>
          </a:p>
        </p:txBody>
      </p:sp>
      <p:sp>
        <p:nvSpPr>
          <p:cNvPr id="70664" name="文本框 6"/>
          <p:cNvSpPr txBox="1">
            <a:spLocks noChangeArrowheads="1"/>
          </p:cNvSpPr>
          <p:nvPr/>
        </p:nvSpPr>
        <p:spPr bwMode="auto">
          <a:xfrm>
            <a:off x="1138238" y="5926138"/>
            <a:ext cx="6227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由于损失惨重，此次</a:t>
            </a:r>
            <a:r>
              <a:rPr lang="en-US" altLang="zh-CN">
                <a:solidFill>
                  <a:schemeClr val="tx1"/>
                </a:solidFill>
              </a:rPr>
              <a:t>DDOS</a:t>
            </a:r>
            <a:r>
              <a:rPr lang="zh-CN" altLang="en-US">
                <a:solidFill>
                  <a:schemeClr val="tx1"/>
                </a:solidFill>
              </a:rPr>
              <a:t>攻击被称为史上最惨烈的攻击。</a:t>
            </a:r>
          </a:p>
        </p:txBody>
      </p:sp>
      <p:sp>
        <p:nvSpPr>
          <p:cNvPr id="9" name="文本框 8">
            <a:extLst>
              <a:ext uri="{FF2B5EF4-FFF2-40B4-BE49-F238E27FC236}">
                <a16:creationId xmlns:a16="http://schemas.microsoft.com/office/drawing/2014/main" id="{BBAAB1EF-106A-4877-B6B4-759C6A8B7C77}"/>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文本框 3"/>
          <p:cNvSpPr txBox="1">
            <a:spLocks noChangeArrowheads="1"/>
          </p:cNvSpPr>
          <p:nvPr/>
        </p:nvSpPr>
        <p:spPr bwMode="auto">
          <a:xfrm>
            <a:off x="1077913" y="1482725"/>
            <a:ext cx="3233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是何方圣神发动了此次攻击？</a:t>
            </a:r>
          </a:p>
        </p:txBody>
      </p:sp>
      <p:sp>
        <p:nvSpPr>
          <p:cNvPr id="71684" name="文本框 4"/>
          <p:cNvSpPr txBox="1">
            <a:spLocks noChangeArrowheads="1"/>
          </p:cNvSpPr>
          <p:nvPr/>
        </p:nvSpPr>
        <p:spPr bwMode="auto">
          <a:xfrm>
            <a:off x="1077913" y="2005013"/>
            <a:ext cx="4556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调查发现，在此次攻击中，主力杀手是遍布各地的物联网智能设备，主要是一些被植入了</a:t>
            </a:r>
            <a:r>
              <a:rPr lang="en-US" altLang="zh-CN">
                <a:solidFill>
                  <a:schemeClr val="tx1"/>
                </a:solidFill>
              </a:rPr>
              <a:t>Mirai</a:t>
            </a:r>
            <a:r>
              <a:rPr lang="zh-CN" altLang="en-US">
                <a:solidFill>
                  <a:schemeClr val="tx1"/>
                </a:solidFill>
              </a:rPr>
              <a:t>僵尸病毒的网络摄像头、智能传感器、智能门磁、智能冰箱洗衣机等。</a:t>
            </a:r>
          </a:p>
        </p:txBody>
      </p:sp>
      <p:pic>
        <p:nvPicPr>
          <p:cNvPr id="7168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4038" y="1482725"/>
            <a:ext cx="319722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文本框 6"/>
          <p:cNvSpPr txBox="1">
            <a:spLocks noChangeArrowheads="1"/>
          </p:cNvSpPr>
          <p:nvPr/>
        </p:nvSpPr>
        <p:spPr bwMode="auto">
          <a:xfrm>
            <a:off x="1077913" y="3368675"/>
            <a:ext cx="7878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简单的说，全美国甚至是全世界的摄像头等物联网智能设备在黑客的控制下开始造反了。</a:t>
            </a:r>
          </a:p>
        </p:txBody>
      </p:sp>
      <p:sp>
        <p:nvSpPr>
          <p:cNvPr id="71687" name="文本框 7"/>
          <p:cNvSpPr txBox="1">
            <a:spLocks noChangeArrowheads="1"/>
          </p:cNvSpPr>
          <p:nvPr/>
        </p:nvSpPr>
        <p:spPr bwMode="auto">
          <a:xfrm>
            <a:off x="1077913" y="4086225"/>
            <a:ext cx="7878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大约有</a:t>
            </a:r>
            <a:r>
              <a:rPr lang="en-US" altLang="zh-CN">
                <a:solidFill>
                  <a:schemeClr val="tx1"/>
                </a:solidFill>
              </a:rPr>
              <a:t>1</a:t>
            </a:r>
            <a:r>
              <a:rPr lang="zh-CN" altLang="en-US">
                <a:solidFill>
                  <a:schemeClr val="tx1"/>
                </a:solidFill>
              </a:rPr>
              <a:t>千万台智能设备参与了造反，瞬时攻击流量达到了极为惊人的</a:t>
            </a:r>
            <a:r>
              <a:rPr lang="en-US" altLang="zh-CN">
                <a:solidFill>
                  <a:schemeClr val="tx1"/>
                </a:solidFill>
              </a:rPr>
              <a:t>1T/s</a:t>
            </a:r>
            <a:r>
              <a:rPr lang="zh-CN" altLang="en-US">
                <a:solidFill>
                  <a:schemeClr val="tx1"/>
                </a:solidFill>
              </a:rPr>
              <a:t>。在这样的巨大流量面前，如何措施都是无济于事。</a:t>
            </a:r>
          </a:p>
        </p:txBody>
      </p:sp>
      <p:sp>
        <p:nvSpPr>
          <p:cNvPr id="71688" name="文本框 8"/>
          <p:cNvSpPr txBox="1">
            <a:spLocks noChangeArrowheads="1"/>
          </p:cNvSpPr>
          <p:nvPr/>
        </p:nvSpPr>
        <p:spPr bwMode="auto">
          <a:xfrm>
            <a:off x="1077913" y="4946650"/>
            <a:ext cx="7710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根据初步调查，大部分参与造反的设备来自中国的雄迈公司和大华公司。</a:t>
            </a:r>
          </a:p>
        </p:txBody>
      </p:sp>
      <p:sp>
        <p:nvSpPr>
          <p:cNvPr id="71689" name="文本框 9"/>
          <p:cNvSpPr txBox="1">
            <a:spLocks noChangeArrowheads="1"/>
          </p:cNvSpPr>
          <p:nvPr/>
        </p:nvSpPr>
        <p:spPr bwMode="auto">
          <a:xfrm>
            <a:off x="1077913" y="5530850"/>
            <a:ext cx="771048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据估计，到</a:t>
            </a:r>
            <a:r>
              <a:rPr lang="en-US" altLang="zh-CN">
                <a:solidFill>
                  <a:schemeClr val="tx1"/>
                </a:solidFill>
              </a:rPr>
              <a:t>2020</a:t>
            </a:r>
            <a:r>
              <a:rPr lang="zh-CN" altLang="en-US">
                <a:solidFill>
                  <a:schemeClr val="tx1"/>
                </a:solidFill>
              </a:rPr>
              <a:t>年，全世界将有</a:t>
            </a:r>
            <a:r>
              <a:rPr lang="en-US" altLang="zh-CN">
                <a:solidFill>
                  <a:schemeClr val="tx1"/>
                </a:solidFill>
              </a:rPr>
              <a:t>500</a:t>
            </a:r>
            <a:r>
              <a:rPr lang="zh-CN" altLang="en-US">
                <a:solidFill>
                  <a:schemeClr val="tx1"/>
                </a:solidFill>
              </a:rPr>
              <a:t>亿台物联网设备，包括各种智能开关，监控摄像头，甚至包括各种工业控制传感器。物联网在给我们带来便捷的同时，也为黑客拥有大量可发动攻击的设备创造了条件。</a:t>
            </a:r>
          </a:p>
        </p:txBody>
      </p:sp>
      <p:sp>
        <p:nvSpPr>
          <p:cNvPr id="10" name="文本框 9">
            <a:extLst>
              <a:ext uri="{FF2B5EF4-FFF2-40B4-BE49-F238E27FC236}">
                <a16:creationId xmlns:a16="http://schemas.microsoft.com/office/drawing/2014/main" id="{6155D584-21E3-4609-BB80-ECCC228A9AFF}"/>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文本框 3"/>
          <p:cNvSpPr txBox="1">
            <a:spLocks noChangeArrowheads="1"/>
          </p:cNvSpPr>
          <p:nvPr/>
        </p:nvSpPr>
        <p:spPr bwMode="auto">
          <a:xfrm>
            <a:off x="1011238" y="1454150"/>
            <a:ext cx="4437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几种特别容易引起黑客兴趣的智能设备：</a:t>
            </a:r>
          </a:p>
        </p:txBody>
      </p:sp>
      <p:sp>
        <p:nvSpPr>
          <p:cNvPr id="72708" name="矩形 4"/>
          <p:cNvSpPr>
            <a:spLocks noChangeArrowheads="1"/>
          </p:cNvSpPr>
          <p:nvPr/>
        </p:nvSpPr>
        <p:spPr bwMode="auto">
          <a:xfrm>
            <a:off x="908050" y="3379788"/>
            <a:ext cx="208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zh-CN" altLang="en-US">
                <a:solidFill>
                  <a:schemeClr val="tx1"/>
                </a:solidFill>
              </a:rPr>
              <a:t>家庭网络路由器</a:t>
            </a:r>
          </a:p>
        </p:txBody>
      </p:sp>
      <p:pic>
        <p:nvPicPr>
          <p:cNvPr id="72709"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1238" y="2136775"/>
            <a:ext cx="1630362"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矩形 6"/>
          <p:cNvSpPr>
            <a:spLocks noChangeArrowheads="1"/>
          </p:cNvSpPr>
          <p:nvPr/>
        </p:nvSpPr>
        <p:spPr bwMode="auto">
          <a:xfrm>
            <a:off x="2965450" y="3379788"/>
            <a:ext cx="1627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zh-CN" altLang="en-US">
                <a:solidFill>
                  <a:schemeClr val="tx1"/>
                </a:solidFill>
              </a:rPr>
              <a:t>数字录像机</a:t>
            </a:r>
          </a:p>
        </p:txBody>
      </p:sp>
      <p:pic>
        <p:nvPicPr>
          <p:cNvPr id="72711"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7200" y="2025650"/>
            <a:ext cx="1770063"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矩形 8"/>
          <p:cNvSpPr>
            <a:spLocks noChangeArrowheads="1"/>
          </p:cNvSpPr>
          <p:nvPr/>
        </p:nvSpPr>
        <p:spPr bwMode="auto">
          <a:xfrm>
            <a:off x="6145213" y="3379788"/>
            <a:ext cx="1857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zh-CN" altLang="en-US">
                <a:solidFill>
                  <a:schemeClr val="tx1"/>
                </a:solidFill>
              </a:rPr>
              <a:t>智能家居产品</a:t>
            </a:r>
          </a:p>
        </p:txBody>
      </p:sp>
      <p:pic>
        <p:nvPicPr>
          <p:cNvPr id="72713"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07013" y="1039813"/>
            <a:ext cx="1674812"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4"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54600" y="2417763"/>
            <a:ext cx="919163"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图片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38838" y="2333625"/>
            <a:ext cx="1503362"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6"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81913" y="2333625"/>
            <a:ext cx="12890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7" name="矩形 14"/>
          <p:cNvSpPr>
            <a:spLocks noChangeArrowheads="1"/>
          </p:cNvSpPr>
          <p:nvPr/>
        </p:nvSpPr>
        <p:spPr bwMode="auto">
          <a:xfrm>
            <a:off x="1025525" y="5308600"/>
            <a:ext cx="2400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zh-CN" altLang="en-US">
                <a:solidFill>
                  <a:schemeClr val="tx1"/>
                </a:solidFill>
              </a:rPr>
              <a:t>起搏器、胰岛素泵等植入式医疗设备</a:t>
            </a:r>
          </a:p>
        </p:txBody>
      </p:sp>
      <p:pic>
        <p:nvPicPr>
          <p:cNvPr id="72718" name="图片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25525" y="3919538"/>
            <a:ext cx="1616075"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9" name="矩形 16"/>
          <p:cNvSpPr>
            <a:spLocks noChangeArrowheads="1"/>
          </p:cNvSpPr>
          <p:nvPr/>
        </p:nvSpPr>
        <p:spPr bwMode="auto">
          <a:xfrm>
            <a:off x="3895725" y="5446713"/>
            <a:ext cx="1752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en-US" altLang="zh-CN">
                <a:solidFill>
                  <a:schemeClr val="tx1"/>
                </a:solidFill>
              </a:rPr>
              <a:t>SCADA</a:t>
            </a:r>
            <a:r>
              <a:rPr lang="zh-CN" altLang="en-US">
                <a:solidFill>
                  <a:schemeClr val="tx1"/>
                </a:solidFill>
              </a:rPr>
              <a:t>系统</a:t>
            </a:r>
          </a:p>
        </p:txBody>
      </p:sp>
      <p:pic>
        <p:nvPicPr>
          <p:cNvPr id="72720" name="图片 1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95725" y="3919538"/>
            <a:ext cx="2011363"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1" name="图片 1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127875" y="1139825"/>
            <a:ext cx="180816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2" name="矩形 20"/>
          <p:cNvSpPr>
            <a:spLocks noChangeArrowheads="1"/>
          </p:cNvSpPr>
          <p:nvPr/>
        </p:nvSpPr>
        <p:spPr bwMode="auto">
          <a:xfrm>
            <a:off x="6886575" y="5446713"/>
            <a:ext cx="1397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zh-CN" altLang="en-US">
                <a:solidFill>
                  <a:schemeClr val="tx1"/>
                </a:solidFill>
              </a:rPr>
              <a:t>联网汽车</a:t>
            </a:r>
          </a:p>
        </p:txBody>
      </p:sp>
      <p:pic>
        <p:nvPicPr>
          <p:cNvPr id="72723" name="图片 2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691313" y="4033838"/>
            <a:ext cx="183038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4" name="文本框 22"/>
          <p:cNvSpPr txBox="1">
            <a:spLocks noChangeArrowheads="1"/>
          </p:cNvSpPr>
          <p:nvPr/>
        </p:nvSpPr>
        <p:spPr bwMode="auto">
          <a:xfrm>
            <a:off x="1025525" y="6143625"/>
            <a:ext cx="7497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当黑客入侵到心脏起搏器、物联网汽车、核反应堆时，我们怎么办？</a:t>
            </a:r>
          </a:p>
        </p:txBody>
      </p:sp>
      <p:sp>
        <p:nvSpPr>
          <p:cNvPr id="21" name="文本框 20">
            <a:extLst>
              <a:ext uri="{FF2B5EF4-FFF2-40B4-BE49-F238E27FC236}">
                <a16:creationId xmlns:a16="http://schemas.microsoft.com/office/drawing/2014/main" id="{AC5AB8C5-0978-4146-86E0-6C527D64EC7D}"/>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第</a:t>
            </a:r>
            <a:r>
              <a:rPr lang="en-US" altLang="zh-CN" sz="2800" dirty="0">
                <a:latin typeface="+mj-ea"/>
                <a:ea typeface="+mj-ea"/>
              </a:rPr>
              <a:t>1</a:t>
            </a:r>
            <a:r>
              <a:rPr lang="zh-CN" altLang="en-US" sz="2800" dirty="0">
                <a:latin typeface="+mj-ea"/>
                <a:ea typeface="+mj-ea"/>
              </a:rPr>
              <a:t>章 绪论</a:t>
            </a:r>
            <a:endParaRPr lang="en-US" altLang="zh-CN" sz="2800" dirty="0">
              <a:latin typeface="+mj-ea"/>
              <a:ea typeface="+mj-ea"/>
            </a:endParaRPr>
          </a:p>
        </p:txBody>
      </p:sp>
      <p:sp>
        <p:nvSpPr>
          <p:cNvPr id="3" name="文本框 2"/>
          <p:cNvSpPr txBox="1">
            <a:spLocks noChangeArrowheads="1"/>
          </p:cNvSpPr>
          <p:nvPr/>
        </p:nvSpPr>
        <p:spPr bwMode="auto">
          <a:xfrm>
            <a:off x="3387725" y="1369604"/>
            <a:ext cx="3515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1.1 </a:t>
            </a:r>
            <a:r>
              <a:rPr lang="zh-CN" altLang="en-US" sz="2400" dirty="0">
                <a:solidFill>
                  <a:schemeClr val="tx1"/>
                </a:solidFill>
              </a:rPr>
              <a:t>信息安全概述</a:t>
            </a:r>
          </a:p>
        </p:txBody>
      </p:sp>
      <p:sp>
        <p:nvSpPr>
          <p:cNvPr id="9" name="矩形 4">
            <a:extLst>
              <a:ext uri="{FF2B5EF4-FFF2-40B4-BE49-F238E27FC236}">
                <a16:creationId xmlns:a16="http://schemas.microsoft.com/office/drawing/2014/main" id="{52D08EC2-216B-4821-BD42-FD7D1E93EEA1}"/>
              </a:ext>
            </a:extLst>
          </p:cNvPr>
          <p:cNvSpPr>
            <a:spLocks noChangeArrowheads="1"/>
          </p:cNvSpPr>
          <p:nvPr/>
        </p:nvSpPr>
        <p:spPr bwMode="auto">
          <a:xfrm>
            <a:off x="3387724" y="3618746"/>
            <a:ext cx="3464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lvl="1" eaLnBrk="1" hangingPunct="1">
              <a:spcBef>
                <a:spcPct val="0"/>
              </a:spcBef>
              <a:buClrTx/>
              <a:buFontTx/>
              <a:buNone/>
            </a:pPr>
            <a:r>
              <a:rPr lang="en-US" altLang="zh-CN" sz="2400" dirty="0">
                <a:solidFill>
                  <a:schemeClr val="tx1"/>
                </a:solidFill>
              </a:rPr>
              <a:t>1.4 </a:t>
            </a:r>
            <a:r>
              <a:rPr lang="zh-CN" altLang="en-US" sz="2400" dirty="0">
                <a:solidFill>
                  <a:schemeClr val="tx1"/>
                </a:solidFill>
              </a:rPr>
              <a:t>若干典型的安全事件</a:t>
            </a:r>
          </a:p>
        </p:txBody>
      </p:sp>
      <p:sp>
        <p:nvSpPr>
          <p:cNvPr id="11" name="文本框 10">
            <a:extLst>
              <a:ext uri="{FF2B5EF4-FFF2-40B4-BE49-F238E27FC236}">
                <a16:creationId xmlns:a16="http://schemas.microsoft.com/office/drawing/2014/main" id="{DD0B4A25-6E8A-4062-8EA2-9EA05203A8C7}"/>
              </a:ext>
            </a:extLst>
          </p:cNvPr>
          <p:cNvSpPr txBox="1">
            <a:spLocks noChangeArrowheads="1"/>
          </p:cNvSpPr>
          <p:nvPr/>
        </p:nvSpPr>
        <p:spPr bwMode="auto">
          <a:xfrm>
            <a:off x="3387724" y="2119318"/>
            <a:ext cx="4073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1.2 </a:t>
            </a:r>
            <a:r>
              <a:rPr lang="zh-CN" altLang="en-US" sz="2400" dirty="0">
                <a:solidFill>
                  <a:prstClr val="black"/>
                </a:solidFill>
              </a:rPr>
              <a:t>信息安全面临的威胁</a:t>
            </a:r>
            <a:endParaRPr lang="zh-CN" altLang="en-US" sz="2400" dirty="0">
              <a:solidFill>
                <a:schemeClr val="tx1"/>
              </a:solidFill>
            </a:endParaRPr>
          </a:p>
        </p:txBody>
      </p:sp>
      <p:sp>
        <p:nvSpPr>
          <p:cNvPr id="12" name="文本框 11">
            <a:extLst>
              <a:ext uri="{FF2B5EF4-FFF2-40B4-BE49-F238E27FC236}">
                <a16:creationId xmlns:a16="http://schemas.microsoft.com/office/drawing/2014/main" id="{92DCF257-F7C8-4648-9678-5D87B96CDEE7}"/>
              </a:ext>
            </a:extLst>
          </p:cNvPr>
          <p:cNvSpPr txBox="1">
            <a:spLocks noChangeArrowheads="1"/>
          </p:cNvSpPr>
          <p:nvPr/>
        </p:nvSpPr>
        <p:spPr bwMode="auto">
          <a:xfrm>
            <a:off x="3387724" y="2869032"/>
            <a:ext cx="40988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1.3 </a:t>
            </a:r>
            <a:r>
              <a:rPr lang="zh-CN" altLang="en-US" sz="2400" dirty="0">
                <a:solidFill>
                  <a:schemeClr val="tx1"/>
                </a:solidFill>
              </a:rPr>
              <a:t>信息安全发展历程及趋势</a:t>
            </a:r>
          </a:p>
        </p:txBody>
      </p:sp>
    </p:spTree>
    <p:extLst>
      <p:ext uri="{BB962C8B-B14F-4D97-AF65-F5344CB8AC3E}">
        <p14:creationId xmlns:p14="http://schemas.microsoft.com/office/powerpoint/2010/main" val="19845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2"/>
                                        </p:tgtEl>
                                        <p:attrNameLst>
                                          <p:attrName>fillcolor</p:attrName>
                                        </p:attrNameLst>
                                      </p:cBhvr>
                                      <p:to>
                                        <a:srgbClr val="A53010"/>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1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矩形 6"/>
          <p:cNvSpPr>
            <a:spLocks noChangeArrowheads="1"/>
          </p:cNvSpPr>
          <p:nvPr/>
        </p:nvSpPr>
        <p:spPr bwMode="auto">
          <a:xfrm>
            <a:off x="1268413" y="1255675"/>
            <a:ext cx="5678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自古以来，人类为保障信息的安全保密采用了许多办法。</a:t>
            </a:r>
          </a:p>
        </p:txBody>
      </p:sp>
      <p:sp>
        <p:nvSpPr>
          <p:cNvPr id="12" name="矩形 11"/>
          <p:cNvSpPr/>
          <p:nvPr/>
        </p:nvSpPr>
        <p:spPr>
          <a:xfrm>
            <a:off x="1268413" y="1911925"/>
            <a:ext cx="7044314" cy="646331"/>
          </a:xfrm>
          <a:prstGeom prst="rect">
            <a:avLst/>
          </a:prstGeom>
        </p:spPr>
        <p:txBody>
          <a:bodyPr wrap="square">
            <a:spAutoFit/>
          </a:bodyPr>
          <a:lstStyle/>
          <a:p>
            <a:pPr eaLnBrk="1" fontAlgn="auto" hangingPunct="1">
              <a:spcBef>
                <a:spcPts val="0"/>
              </a:spcBef>
              <a:spcAft>
                <a:spcPts val="0"/>
              </a:spcAft>
              <a:defRPr/>
            </a:pPr>
            <a:r>
              <a:rPr lang="zh-CN" altLang="en-US" dirty="0">
                <a:solidFill>
                  <a:srgbClr val="323E32"/>
                </a:solidFill>
                <a:latin typeface="+mn-ea"/>
              </a:rPr>
              <a:t>春秋战国时期的军事著作</a:t>
            </a:r>
            <a:r>
              <a:rPr lang="en-US" altLang="zh-CN" dirty="0">
                <a:solidFill>
                  <a:srgbClr val="323E32"/>
                </a:solidFill>
                <a:latin typeface="+mn-ea"/>
              </a:rPr>
              <a:t>《</a:t>
            </a:r>
            <a:r>
              <a:rPr lang="zh-CN" altLang="en-US" dirty="0">
                <a:solidFill>
                  <a:srgbClr val="323E32"/>
                </a:solidFill>
                <a:latin typeface="+mn-ea"/>
              </a:rPr>
              <a:t>六韬</a:t>
            </a:r>
            <a:r>
              <a:rPr lang="en-US" altLang="zh-CN" dirty="0">
                <a:solidFill>
                  <a:srgbClr val="323E32"/>
                </a:solidFill>
                <a:latin typeface="+mn-ea"/>
                <a:sym typeface="Wingdings" panose="05000000000000000000" pitchFamily="2" charset="2"/>
              </a:rPr>
              <a:t></a:t>
            </a:r>
            <a:r>
              <a:rPr lang="zh-CN" altLang="en-US" dirty="0">
                <a:solidFill>
                  <a:srgbClr val="323E32"/>
                </a:solidFill>
                <a:latin typeface="+mn-ea"/>
              </a:rPr>
              <a:t>阴符</a:t>
            </a:r>
            <a:r>
              <a:rPr lang="en-US" altLang="zh-CN" dirty="0">
                <a:solidFill>
                  <a:srgbClr val="323E32"/>
                </a:solidFill>
                <a:latin typeface="+mn-ea"/>
              </a:rPr>
              <a:t>》</a:t>
            </a:r>
            <a:r>
              <a:rPr lang="zh-CN" altLang="en-US" dirty="0">
                <a:solidFill>
                  <a:srgbClr val="323E32"/>
                </a:solidFill>
                <a:latin typeface="+mn-ea"/>
              </a:rPr>
              <a:t>和</a:t>
            </a:r>
            <a:r>
              <a:rPr lang="en-US" altLang="zh-CN" dirty="0">
                <a:solidFill>
                  <a:srgbClr val="323E32"/>
                </a:solidFill>
                <a:latin typeface="+mn-ea"/>
              </a:rPr>
              <a:t>《</a:t>
            </a:r>
            <a:r>
              <a:rPr lang="zh-CN" altLang="en-US" dirty="0">
                <a:solidFill>
                  <a:srgbClr val="323E32"/>
                </a:solidFill>
                <a:latin typeface="+mn-ea"/>
              </a:rPr>
              <a:t>六韬</a:t>
            </a:r>
            <a:r>
              <a:rPr lang="en-US" altLang="zh-CN" dirty="0">
                <a:solidFill>
                  <a:srgbClr val="323E32"/>
                </a:solidFill>
                <a:latin typeface="+mn-ea"/>
                <a:sym typeface="Wingdings" panose="05000000000000000000" pitchFamily="2" charset="2"/>
              </a:rPr>
              <a:t></a:t>
            </a:r>
            <a:r>
              <a:rPr lang="zh-CN" altLang="en-US" dirty="0">
                <a:solidFill>
                  <a:srgbClr val="323E32"/>
                </a:solidFill>
                <a:latin typeface="+mn-ea"/>
              </a:rPr>
              <a:t>阴书</a:t>
            </a:r>
            <a:r>
              <a:rPr lang="en-US" altLang="zh-CN" dirty="0">
                <a:solidFill>
                  <a:srgbClr val="323E32"/>
                </a:solidFill>
                <a:latin typeface="+mn-ea"/>
              </a:rPr>
              <a:t>》</a:t>
            </a:r>
            <a:r>
              <a:rPr lang="zh-CN" altLang="en-US" dirty="0">
                <a:solidFill>
                  <a:srgbClr val="323E32"/>
                </a:solidFill>
                <a:latin typeface="+mn-ea"/>
              </a:rPr>
              <a:t>中已有记载当时“阴符”表示方法和“阴书”通信方法。</a:t>
            </a:r>
            <a:endParaRPr lang="zh-CN" altLang="en-US" dirty="0">
              <a:latin typeface="+mn-ea"/>
            </a:endParaRPr>
          </a:p>
        </p:txBody>
      </p:sp>
      <p:sp>
        <p:nvSpPr>
          <p:cNvPr id="14" name="矩形 13"/>
          <p:cNvSpPr/>
          <p:nvPr/>
        </p:nvSpPr>
        <p:spPr>
          <a:xfrm>
            <a:off x="1268413" y="2905125"/>
            <a:ext cx="5678487" cy="646331"/>
          </a:xfrm>
          <a:prstGeom prst="rect">
            <a:avLst/>
          </a:prstGeom>
        </p:spPr>
        <p:txBody>
          <a:bodyPr>
            <a:spAutoFit/>
          </a:bodyPr>
          <a:lstStyle/>
          <a:p>
            <a:pPr eaLnBrk="1" fontAlgn="auto" hangingPunct="1">
              <a:spcBef>
                <a:spcPts val="0"/>
              </a:spcBef>
              <a:spcAft>
                <a:spcPts val="0"/>
              </a:spcAft>
              <a:defRPr/>
            </a:pPr>
            <a:r>
              <a:rPr lang="zh-CN" altLang="en-US" dirty="0">
                <a:latin typeface="+mn-ea"/>
              </a:rPr>
              <a:t>宋代诗人陆游</a:t>
            </a:r>
            <a:r>
              <a:rPr lang="en-US" altLang="zh-CN" dirty="0">
                <a:latin typeface="+mn-ea"/>
              </a:rPr>
              <a:t>《</a:t>
            </a:r>
            <a:r>
              <a:rPr lang="zh-CN" altLang="en-US" dirty="0">
                <a:latin typeface="+mn-ea"/>
              </a:rPr>
              <a:t>剑南诗</a:t>
            </a:r>
            <a:r>
              <a:rPr lang="en-US" altLang="zh-CN" dirty="0">
                <a:solidFill>
                  <a:srgbClr val="323E32"/>
                </a:solidFill>
                <a:latin typeface="+mn-ea"/>
                <a:sym typeface="Wingdings" panose="05000000000000000000" pitchFamily="2" charset="2"/>
              </a:rPr>
              <a:t></a:t>
            </a:r>
            <a:r>
              <a:rPr lang="zh-CN" altLang="en-US" dirty="0">
                <a:latin typeface="+mn-ea"/>
              </a:rPr>
              <a:t>追议征西幕中旧事</a:t>
            </a:r>
            <a:r>
              <a:rPr lang="en-US" altLang="zh-CN" dirty="0">
                <a:latin typeface="+mn-ea"/>
              </a:rPr>
              <a:t>》</a:t>
            </a:r>
            <a:r>
              <a:rPr lang="zh-CN" altLang="en-US" dirty="0">
                <a:latin typeface="+mn-ea"/>
              </a:rPr>
              <a:t>：“关辅遗民意何伤，蜡封三寸绢书黄。”</a:t>
            </a:r>
          </a:p>
        </p:txBody>
      </p:sp>
      <p:sp>
        <p:nvSpPr>
          <p:cNvPr id="13" name="矩形 12"/>
          <p:cNvSpPr/>
          <p:nvPr/>
        </p:nvSpPr>
        <p:spPr>
          <a:xfrm>
            <a:off x="1268413" y="3900845"/>
            <a:ext cx="6641147" cy="369332"/>
          </a:xfrm>
          <a:prstGeom prst="rect">
            <a:avLst/>
          </a:prstGeom>
        </p:spPr>
        <p:txBody>
          <a:bodyPr wrap="square">
            <a:spAutoFit/>
          </a:bodyPr>
          <a:lstStyle/>
          <a:p>
            <a:pPr eaLnBrk="1" fontAlgn="auto" hangingPunct="1">
              <a:spcBef>
                <a:spcPts val="0"/>
              </a:spcBef>
              <a:spcAft>
                <a:spcPts val="0"/>
              </a:spcAft>
              <a:defRPr/>
            </a:pPr>
            <a:r>
              <a:rPr lang="zh-CN" altLang="zh-CN" kern="100" dirty="0">
                <a:latin typeface="+mn-ea"/>
              </a:rPr>
              <a:t>古罗马帝国时期的</a:t>
            </a:r>
            <a:r>
              <a:rPr lang="en-US" altLang="zh-CN" kern="100" dirty="0">
                <a:latin typeface="+mn-ea"/>
              </a:rPr>
              <a:t>Caesar</a:t>
            </a:r>
            <a:r>
              <a:rPr lang="zh-CN" altLang="zh-CN" kern="100" dirty="0">
                <a:latin typeface="+mn-ea"/>
              </a:rPr>
              <a:t>密码</a:t>
            </a:r>
            <a:r>
              <a:rPr lang="zh-CN" altLang="en-US" kern="100" dirty="0">
                <a:latin typeface="+mn-ea"/>
              </a:rPr>
              <a:t>在原理上是与现代密码学比较接近</a:t>
            </a:r>
            <a:r>
              <a:rPr lang="zh-CN" altLang="zh-CN" kern="100" dirty="0">
                <a:latin typeface="+mn-ea"/>
              </a:rPr>
              <a:t>。</a:t>
            </a:r>
            <a:endParaRPr lang="zh-CN" altLang="en-US" dirty="0">
              <a:latin typeface="+mn-ea"/>
            </a:endParaRPr>
          </a:p>
        </p:txBody>
      </p:sp>
      <p:sp>
        <p:nvSpPr>
          <p:cNvPr id="5" name="矩形 4"/>
          <p:cNvSpPr/>
          <p:nvPr/>
        </p:nvSpPr>
        <p:spPr>
          <a:xfrm>
            <a:off x="1268413" y="4452372"/>
            <a:ext cx="5678487" cy="1200150"/>
          </a:xfrm>
          <a:prstGeom prst="rect">
            <a:avLst/>
          </a:prstGeom>
        </p:spPr>
        <p:txBody>
          <a:bodyPr>
            <a:spAutoFit/>
          </a:bodyPr>
          <a:lstStyle/>
          <a:p>
            <a:pPr eaLnBrk="1" fontAlgn="auto" hangingPunct="1">
              <a:spcBef>
                <a:spcPts val="0"/>
              </a:spcBef>
              <a:spcAft>
                <a:spcPts val="0"/>
              </a:spcAft>
              <a:defRPr/>
            </a:pPr>
            <a:r>
              <a:rPr lang="en-US" altLang="zh-CN" kern="100" dirty="0">
                <a:latin typeface="+mn-ea"/>
              </a:rPr>
              <a:t>Caesar</a:t>
            </a:r>
            <a:r>
              <a:rPr lang="zh-CN" altLang="zh-CN" kern="100" dirty="0">
                <a:latin typeface="+mn-ea"/>
              </a:rPr>
              <a:t>密码实际上非常简单，需要加密时，把字母</a:t>
            </a:r>
            <a:r>
              <a:rPr lang="en-US" altLang="zh-CN" kern="100" dirty="0">
                <a:latin typeface="+mn-ea"/>
              </a:rPr>
              <a:t>A</a:t>
            </a:r>
            <a:r>
              <a:rPr lang="zh-CN" altLang="zh-CN" kern="100" dirty="0">
                <a:latin typeface="+mn-ea"/>
              </a:rPr>
              <a:t>变成</a:t>
            </a:r>
            <a:r>
              <a:rPr lang="en-US" altLang="zh-CN" kern="100" dirty="0">
                <a:latin typeface="+mn-ea"/>
              </a:rPr>
              <a:t>D</a:t>
            </a:r>
            <a:r>
              <a:rPr lang="zh-CN" altLang="zh-CN" kern="100" dirty="0">
                <a:latin typeface="+mn-ea"/>
              </a:rPr>
              <a:t>、</a:t>
            </a:r>
            <a:r>
              <a:rPr lang="en-US" altLang="zh-CN" kern="100" dirty="0">
                <a:latin typeface="+mn-ea"/>
              </a:rPr>
              <a:t>B</a:t>
            </a:r>
            <a:r>
              <a:rPr lang="zh-CN" altLang="zh-CN" kern="100" dirty="0">
                <a:latin typeface="+mn-ea"/>
              </a:rPr>
              <a:t>变为</a:t>
            </a:r>
            <a:r>
              <a:rPr lang="en-US" altLang="zh-CN" kern="100" dirty="0">
                <a:latin typeface="+mn-ea"/>
              </a:rPr>
              <a:t>E</a:t>
            </a:r>
            <a:r>
              <a:rPr lang="zh-CN" altLang="zh-CN" kern="100" dirty="0">
                <a:latin typeface="+mn-ea"/>
              </a:rPr>
              <a:t>、</a:t>
            </a:r>
            <a:r>
              <a:rPr lang="en-US" altLang="zh-CN" kern="100" dirty="0">
                <a:latin typeface="+mn-ea"/>
              </a:rPr>
              <a:t>…</a:t>
            </a:r>
            <a:r>
              <a:rPr lang="zh-CN" altLang="zh-CN" kern="100" dirty="0">
                <a:latin typeface="+mn-ea"/>
              </a:rPr>
              <a:t>、</a:t>
            </a:r>
            <a:r>
              <a:rPr lang="en-US" altLang="zh-CN" kern="100" dirty="0">
                <a:latin typeface="+mn-ea"/>
              </a:rPr>
              <a:t>W</a:t>
            </a:r>
            <a:r>
              <a:rPr lang="zh-CN" altLang="zh-CN" kern="100" dirty="0">
                <a:latin typeface="+mn-ea"/>
              </a:rPr>
              <a:t>变为</a:t>
            </a:r>
            <a:r>
              <a:rPr lang="en-US" altLang="zh-CN" kern="100" dirty="0">
                <a:latin typeface="+mn-ea"/>
              </a:rPr>
              <a:t>Z</a:t>
            </a:r>
            <a:r>
              <a:rPr lang="zh-CN" altLang="zh-CN" kern="100" dirty="0">
                <a:latin typeface="+mn-ea"/>
              </a:rPr>
              <a:t>、</a:t>
            </a:r>
            <a:r>
              <a:rPr lang="en-US" altLang="zh-CN" kern="100" dirty="0">
                <a:latin typeface="+mn-ea"/>
              </a:rPr>
              <a:t>X</a:t>
            </a:r>
            <a:r>
              <a:rPr lang="zh-CN" altLang="zh-CN" kern="100" dirty="0">
                <a:latin typeface="+mn-ea"/>
              </a:rPr>
              <a:t>变为</a:t>
            </a:r>
            <a:r>
              <a:rPr lang="en-US" altLang="zh-CN" kern="100" dirty="0">
                <a:latin typeface="+mn-ea"/>
              </a:rPr>
              <a:t>A</a:t>
            </a:r>
            <a:r>
              <a:rPr lang="zh-CN" altLang="zh-CN" kern="100" dirty="0">
                <a:latin typeface="+mn-ea"/>
              </a:rPr>
              <a:t>、</a:t>
            </a:r>
            <a:r>
              <a:rPr lang="en-US" altLang="zh-CN" kern="100" dirty="0">
                <a:latin typeface="+mn-ea"/>
              </a:rPr>
              <a:t>Y</a:t>
            </a:r>
            <a:r>
              <a:rPr lang="zh-CN" altLang="zh-CN" kern="100" dirty="0">
                <a:latin typeface="+mn-ea"/>
              </a:rPr>
              <a:t>变为</a:t>
            </a:r>
            <a:r>
              <a:rPr lang="en-US" altLang="zh-CN" kern="100" dirty="0">
                <a:latin typeface="+mn-ea"/>
              </a:rPr>
              <a:t>B</a:t>
            </a:r>
            <a:r>
              <a:rPr lang="zh-CN" altLang="zh-CN" kern="100" dirty="0">
                <a:latin typeface="+mn-ea"/>
              </a:rPr>
              <a:t>、</a:t>
            </a:r>
            <a:r>
              <a:rPr lang="en-US" altLang="zh-CN" kern="100" dirty="0">
                <a:latin typeface="+mn-ea"/>
              </a:rPr>
              <a:t>Z</a:t>
            </a:r>
            <a:r>
              <a:rPr lang="zh-CN" altLang="zh-CN" kern="100" dirty="0">
                <a:latin typeface="+mn-ea"/>
              </a:rPr>
              <a:t>变为</a:t>
            </a:r>
            <a:r>
              <a:rPr lang="en-US" altLang="zh-CN" kern="100" dirty="0">
                <a:latin typeface="+mn-ea"/>
              </a:rPr>
              <a:t>C</a:t>
            </a:r>
            <a:r>
              <a:rPr lang="zh-CN" altLang="zh-CN" kern="100" dirty="0">
                <a:latin typeface="+mn-ea"/>
              </a:rPr>
              <a:t>，即密文由明文字母循环移</a:t>
            </a:r>
            <a:r>
              <a:rPr lang="en-US" altLang="zh-CN" kern="100" dirty="0">
                <a:latin typeface="+mn-ea"/>
              </a:rPr>
              <a:t>3</a:t>
            </a:r>
            <a:r>
              <a:rPr lang="zh-CN" altLang="zh-CN" kern="100" dirty="0">
                <a:latin typeface="+mn-ea"/>
              </a:rPr>
              <a:t>位得到。反过来，由密文变为明文也相当简单的。</a:t>
            </a:r>
          </a:p>
        </p:txBody>
      </p:sp>
      <p:pic>
        <p:nvPicPr>
          <p:cNvPr id="2" name="图片 1"/>
          <p:cNvPicPr>
            <a:picLocks noChangeAspect="1"/>
          </p:cNvPicPr>
          <p:nvPr/>
        </p:nvPicPr>
        <p:blipFill>
          <a:blip r:embed="rId2"/>
          <a:stretch>
            <a:fillRect/>
          </a:stretch>
        </p:blipFill>
        <p:spPr>
          <a:xfrm>
            <a:off x="1051560" y="1262718"/>
            <a:ext cx="6858000" cy="4572000"/>
          </a:xfrm>
          <a:prstGeom prst="rect">
            <a:avLst/>
          </a:prstGeom>
        </p:spPr>
      </p:pic>
      <p:sp>
        <p:nvSpPr>
          <p:cNvPr id="11" name="文本框 10"/>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grpSp>
        <p:nvGrpSpPr>
          <p:cNvPr id="6" name="组合 5"/>
          <p:cNvGrpSpPr/>
          <p:nvPr/>
        </p:nvGrpSpPr>
        <p:grpSpPr>
          <a:xfrm>
            <a:off x="715796" y="1688476"/>
            <a:ext cx="7911912" cy="3964046"/>
            <a:chOff x="633030" y="1555552"/>
            <a:chExt cx="7911912" cy="3964046"/>
          </a:xfrm>
        </p:grpSpPr>
        <p:pic>
          <p:nvPicPr>
            <p:cNvPr id="4" name="图片 3"/>
            <p:cNvPicPr>
              <a:picLocks noChangeAspect="1"/>
            </p:cNvPicPr>
            <p:nvPr/>
          </p:nvPicPr>
          <p:blipFill>
            <a:blip r:embed="rId3"/>
            <a:stretch>
              <a:fillRect/>
            </a:stretch>
          </p:blipFill>
          <p:spPr>
            <a:xfrm>
              <a:off x="633030" y="1555552"/>
              <a:ext cx="7911912" cy="3964046"/>
            </a:xfrm>
            <a:prstGeom prst="rect">
              <a:avLst/>
            </a:prstGeom>
          </p:spPr>
        </p:pic>
        <p:pic>
          <p:nvPicPr>
            <p:cNvPr id="5530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7289" y="3348450"/>
              <a:ext cx="1595438"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8794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2"/>
                                        </p:tgtEl>
                                      </p:cBhvr>
                                      <p:by x="20000" y="20000"/>
                                    </p:animScale>
                                  </p:childTnLst>
                                </p:cTn>
                              </p:par>
                              <p:par>
                                <p:cTn id="21" presetID="0" presetClass="path" presetSubtype="0" accel="50000" decel="50000" fill="hold" nodeType="withEffect">
                                  <p:stCondLst>
                                    <p:cond delay="0"/>
                                  </p:stCondLst>
                                  <p:childTnLst>
                                    <p:animMotion origin="layout" path="M -5.55556E-7 -1.11111E-6 L 0.39879 -0.06643 L 0.39879 -0.06643 L 0.39879 -0.06643 " pathEditMode="relative" rAng="0" ptsTypes="AAAA">
                                      <p:cBhvr>
                                        <p:cTn id="22" dur="2000" fill="hold"/>
                                        <p:tgtEl>
                                          <p:spTgt spid="2"/>
                                        </p:tgtEl>
                                        <p:attrNameLst>
                                          <p:attrName>ppt_x</p:attrName>
                                          <p:attrName>ppt_y</p:attrName>
                                        </p:attrNameLst>
                                      </p:cBhvr>
                                      <p:rCtr x="19931" y="-3333"/>
                                    </p:animMotion>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mph" presetSubtype="0" fill="hold" nodeType="clickEffect">
                                  <p:stCondLst>
                                    <p:cond delay="0"/>
                                  </p:stCondLst>
                                  <p:childTnLst>
                                    <p:animScale>
                                      <p:cBhvr>
                                        <p:cTn id="45" dur="2000" fill="hold"/>
                                        <p:tgtEl>
                                          <p:spTgt spid="6"/>
                                        </p:tgtEl>
                                      </p:cBhvr>
                                      <p:by x="20000" y="20000"/>
                                    </p:animScale>
                                  </p:childTnLst>
                                </p:cTn>
                              </p:par>
                              <p:par>
                                <p:cTn id="46" presetID="0" presetClass="path" presetSubtype="0" accel="50000" decel="50000" fill="hold" nodeType="withEffect">
                                  <p:stCondLst>
                                    <p:cond delay="0"/>
                                  </p:stCondLst>
                                  <p:childTnLst>
                                    <p:animMotion origin="layout" path="M -0.0382 -0.02616 L 0.37899 0.203 " pathEditMode="relative" ptsTypes="AA">
                                      <p:cBhvr>
                                        <p:cTn id="47"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12620" y="1262068"/>
            <a:ext cx="6977495" cy="76835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fontAlgn="auto">
              <a:lnSpc>
                <a:spcPct val="90000"/>
              </a:lnSpc>
              <a:buNone/>
              <a:defRPr/>
            </a:pPr>
            <a:r>
              <a:rPr lang="zh-CN" altLang="en-US" sz="2000" dirty="0">
                <a:latin typeface="+mn-ea"/>
              </a:rPr>
              <a:t>信息安全大致经历了通信保密（通信安全）、信息安全（计算机安全）、信息保障</a:t>
            </a:r>
            <a:r>
              <a:rPr lang="en-US" altLang="zh-CN" sz="2000" dirty="0">
                <a:latin typeface="+mn-ea"/>
              </a:rPr>
              <a:t>3</a:t>
            </a:r>
            <a:r>
              <a:rPr lang="zh-CN" altLang="en-US" sz="2000" dirty="0">
                <a:latin typeface="+mn-ea"/>
              </a:rPr>
              <a:t>个发展阶段。</a:t>
            </a:r>
          </a:p>
        </p:txBody>
      </p:sp>
      <p:grpSp>
        <p:nvGrpSpPr>
          <p:cNvPr id="2" name="组合 1"/>
          <p:cNvGrpSpPr/>
          <p:nvPr/>
        </p:nvGrpSpPr>
        <p:grpSpPr>
          <a:xfrm>
            <a:off x="1628338" y="2375595"/>
            <a:ext cx="6561777" cy="3689347"/>
            <a:chOff x="1628338" y="2375595"/>
            <a:chExt cx="6561777" cy="3689347"/>
          </a:xfrm>
        </p:grpSpPr>
        <p:sp>
          <p:nvSpPr>
            <p:cNvPr id="54286" name="文本框 15"/>
            <p:cNvSpPr txBox="1">
              <a:spLocks noChangeArrowheads="1"/>
            </p:cNvSpPr>
            <p:nvPr/>
          </p:nvSpPr>
          <p:spPr bwMode="auto">
            <a:xfrm>
              <a:off x="1673099" y="5689983"/>
              <a:ext cx="1688848" cy="36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1980</a:t>
              </a:r>
              <a:r>
                <a:rPr lang="zh-CN" altLang="en-US">
                  <a:solidFill>
                    <a:schemeClr val="tx1"/>
                  </a:solidFill>
                </a:rPr>
                <a:t>年代以前</a:t>
              </a:r>
            </a:p>
          </p:txBody>
        </p:sp>
        <p:sp>
          <p:nvSpPr>
            <p:cNvPr id="17" name="文本框 16"/>
            <p:cNvSpPr txBox="1"/>
            <p:nvPr/>
          </p:nvSpPr>
          <p:spPr bwMode="auto">
            <a:xfrm>
              <a:off x="3508578" y="5695055"/>
              <a:ext cx="1803400" cy="369887"/>
            </a:xfrm>
            <a:prstGeom prst="rect">
              <a:avLst/>
            </a:prstGeom>
            <a:noFill/>
          </p:spPr>
          <p:txBody>
            <a:bodyPr>
              <a:spAutoFit/>
            </a:bodyPr>
            <a:lstStyle/>
            <a:p>
              <a:pPr eaLnBrk="1" fontAlgn="auto" hangingPunct="1">
                <a:spcBef>
                  <a:spcPts val="0"/>
                </a:spcBef>
                <a:spcAft>
                  <a:spcPts val="0"/>
                </a:spcAft>
                <a:defRPr/>
              </a:pPr>
              <a:r>
                <a:rPr lang="en-US" altLang="zh-CN" dirty="0">
                  <a:latin typeface="+mn-ea"/>
                </a:rPr>
                <a:t>1980-2000</a:t>
              </a:r>
              <a:r>
                <a:rPr lang="zh-CN" altLang="en-US" dirty="0">
                  <a:latin typeface="+mn-ea"/>
                </a:rPr>
                <a:t>年代</a:t>
              </a:r>
            </a:p>
          </p:txBody>
        </p:sp>
        <p:sp>
          <p:nvSpPr>
            <p:cNvPr id="18" name="文本框 17"/>
            <p:cNvSpPr txBox="1"/>
            <p:nvPr/>
          </p:nvSpPr>
          <p:spPr bwMode="auto">
            <a:xfrm>
              <a:off x="5688215" y="5690291"/>
              <a:ext cx="2501900" cy="368300"/>
            </a:xfrm>
            <a:prstGeom prst="rect">
              <a:avLst/>
            </a:prstGeom>
            <a:noFill/>
          </p:spPr>
          <p:txBody>
            <a:bodyPr>
              <a:spAutoFit/>
            </a:bodyPr>
            <a:lstStyle/>
            <a:p>
              <a:pPr eaLnBrk="1" fontAlgn="auto" hangingPunct="1">
                <a:spcBef>
                  <a:spcPts val="0"/>
                </a:spcBef>
                <a:spcAft>
                  <a:spcPts val="0"/>
                </a:spcAft>
                <a:defRPr/>
              </a:pPr>
              <a:r>
                <a:rPr lang="en-US" altLang="zh-CN" dirty="0">
                  <a:latin typeface="+mn-ea"/>
                </a:rPr>
                <a:t>2000</a:t>
              </a:r>
              <a:r>
                <a:rPr lang="zh-CN" altLang="en-US" dirty="0">
                  <a:latin typeface="+mn-ea"/>
                </a:rPr>
                <a:t>年代以来</a:t>
              </a:r>
            </a:p>
          </p:txBody>
        </p:sp>
        <p:grpSp>
          <p:nvGrpSpPr>
            <p:cNvPr id="54288" name="组合 54287"/>
            <p:cNvGrpSpPr/>
            <p:nvPr/>
          </p:nvGrpSpPr>
          <p:grpSpPr>
            <a:xfrm>
              <a:off x="1628338" y="2375595"/>
              <a:ext cx="5881086" cy="3203576"/>
              <a:chOff x="2427315" y="2555875"/>
              <a:chExt cx="5881086" cy="3203576"/>
            </a:xfrm>
          </p:grpSpPr>
          <p:sp>
            <p:nvSpPr>
              <p:cNvPr id="9" name="立方体 8"/>
              <p:cNvSpPr/>
              <p:nvPr/>
            </p:nvSpPr>
            <p:spPr bwMode="auto">
              <a:xfrm flipH="1">
                <a:off x="5489608" y="2555875"/>
                <a:ext cx="2818793" cy="3081266"/>
              </a:xfrm>
              <a:prstGeom prst="cube">
                <a:avLst>
                  <a:gd name="adj" fmla="val 22189"/>
                </a:avLst>
              </a:prstGeom>
              <a:ln/>
            </p:spPr>
            <p:style>
              <a:lnRef idx="3">
                <a:schemeClr val="lt1"/>
              </a:lnRef>
              <a:fillRef idx="1">
                <a:schemeClr val="accent3"/>
              </a:fillRef>
              <a:effectRef idx="1">
                <a:schemeClr val="accent3"/>
              </a:effectRef>
              <a:fontRef idx="minor">
                <a:schemeClr val="lt1"/>
              </a:fontRef>
            </p:style>
            <p:txBody>
              <a:bodyPr anchor="ctr"/>
              <a:lstStyle/>
              <a:p>
                <a:pPr eaLnBrk="1" fontAlgn="auto" hangingPunct="1">
                  <a:spcBef>
                    <a:spcPts val="0"/>
                  </a:spcBef>
                  <a:spcAft>
                    <a:spcPts val="0"/>
                  </a:spcAft>
                  <a:defRPr/>
                </a:pPr>
                <a:endParaRPr lang="zh-CN" altLang="en-US"/>
              </a:p>
            </p:txBody>
          </p:sp>
          <p:sp>
            <p:nvSpPr>
              <p:cNvPr id="8" name="立方体 7"/>
              <p:cNvSpPr/>
              <p:nvPr/>
            </p:nvSpPr>
            <p:spPr bwMode="auto">
              <a:xfrm flipH="1">
                <a:off x="3890354" y="3355975"/>
                <a:ext cx="2220277" cy="2262361"/>
              </a:xfrm>
              <a:prstGeom prst="cub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eaLnBrk="1" fontAlgn="auto" hangingPunct="1">
                  <a:spcBef>
                    <a:spcPts val="0"/>
                  </a:spcBef>
                  <a:spcAft>
                    <a:spcPts val="0"/>
                  </a:spcAft>
                  <a:defRPr/>
                </a:pPr>
                <a:endParaRPr lang="zh-CN" altLang="en-US"/>
              </a:p>
            </p:txBody>
          </p:sp>
          <p:sp>
            <p:nvSpPr>
              <p:cNvPr id="11" name="文本框 10"/>
              <p:cNvSpPr txBox="1"/>
              <p:nvPr/>
            </p:nvSpPr>
            <p:spPr bwMode="auto">
              <a:xfrm>
                <a:off x="4400740" y="3273030"/>
                <a:ext cx="1309687" cy="646112"/>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bg1"/>
                    </a:solidFill>
                    <a:latin typeface="+mn-lt"/>
                  </a:rPr>
                  <a:t>信息安全</a:t>
                </a:r>
                <a:r>
                  <a:rPr lang="en-US" altLang="zh-CN" dirty="0">
                    <a:solidFill>
                      <a:schemeClr val="bg1"/>
                    </a:solidFill>
                    <a:latin typeface="+mn-ea"/>
                  </a:rPr>
                  <a:t>INFOSEC</a:t>
                </a:r>
                <a:endParaRPr lang="zh-CN" altLang="en-US" dirty="0">
                  <a:solidFill>
                    <a:schemeClr val="bg1"/>
                  </a:solidFill>
                  <a:latin typeface="+mn-ea"/>
                </a:endParaRPr>
              </a:p>
            </p:txBody>
          </p:sp>
          <p:sp>
            <p:nvSpPr>
              <p:cNvPr id="12" name="文本框 11"/>
              <p:cNvSpPr txBox="1"/>
              <p:nvPr/>
            </p:nvSpPr>
            <p:spPr bwMode="auto">
              <a:xfrm>
                <a:off x="6243366" y="2562659"/>
                <a:ext cx="1311275" cy="646113"/>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bg1"/>
                    </a:solidFill>
                    <a:latin typeface="+mn-lt"/>
                  </a:rPr>
                  <a:t>信息保障</a:t>
                </a:r>
                <a:endParaRPr lang="en-US" altLang="zh-CN" dirty="0">
                  <a:solidFill>
                    <a:schemeClr val="bg1"/>
                  </a:solidFill>
                  <a:latin typeface="+mn-ea"/>
                </a:endParaRPr>
              </a:p>
              <a:p>
                <a:pPr algn="ctr" eaLnBrk="1" fontAlgn="auto" hangingPunct="1">
                  <a:spcBef>
                    <a:spcPts val="0"/>
                  </a:spcBef>
                  <a:spcAft>
                    <a:spcPts val="0"/>
                  </a:spcAft>
                  <a:defRPr/>
                </a:pPr>
                <a:r>
                  <a:rPr lang="en-US" altLang="zh-CN" dirty="0">
                    <a:solidFill>
                      <a:schemeClr val="bg1"/>
                    </a:solidFill>
                    <a:latin typeface="+mn-ea"/>
                  </a:rPr>
                  <a:t>IA</a:t>
                </a:r>
                <a:endParaRPr lang="zh-CN" altLang="en-US" dirty="0">
                  <a:solidFill>
                    <a:schemeClr val="bg1"/>
                  </a:solidFill>
                  <a:latin typeface="+mn-ea"/>
                </a:endParaRPr>
              </a:p>
            </p:txBody>
          </p:sp>
          <p:sp>
            <p:nvSpPr>
              <p:cNvPr id="14" name="文本框 13"/>
              <p:cNvSpPr txBox="1"/>
              <p:nvPr/>
            </p:nvSpPr>
            <p:spPr bwMode="auto">
              <a:xfrm>
                <a:off x="4308520" y="4005264"/>
                <a:ext cx="1665287" cy="1754187"/>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bg1"/>
                    </a:solidFill>
                    <a:latin typeface="+mn-ea"/>
                  </a:rPr>
                  <a:t>机密性</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完整性</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可用性</a:t>
                </a:r>
                <a:endParaRPr lang="en-US" altLang="zh-CN" dirty="0">
                  <a:solidFill>
                    <a:schemeClr val="bg1"/>
                  </a:solidFill>
                  <a:latin typeface="+mn-ea"/>
                </a:endParaRPr>
              </a:p>
              <a:p>
                <a:pPr algn="ctr" eaLnBrk="1" fontAlgn="auto" hangingPunct="1">
                  <a:spcBef>
                    <a:spcPts val="0"/>
                  </a:spcBef>
                  <a:spcAft>
                    <a:spcPts val="0"/>
                  </a:spcAft>
                  <a:defRPr/>
                </a:pPr>
                <a:r>
                  <a:rPr lang="en-US" altLang="zh-CN" dirty="0">
                    <a:solidFill>
                      <a:schemeClr val="bg1"/>
                    </a:solidFill>
                    <a:latin typeface="+mn-ea"/>
                  </a:rPr>
                  <a:t>(</a:t>
                </a:r>
                <a:r>
                  <a:rPr lang="zh-CN" altLang="en-US" dirty="0">
                    <a:solidFill>
                      <a:schemeClr val="bg1"/>
                    </a:solidFill>
                    <a:latin typeface="+mn-ea"/>
                  </a:rPr>
                  <a:t>可控性</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不可否认性</a:t>
                </a:r>
                <a:r>
                  <a:rPr lang="en-US" altLang="zh-CN" dirty="0">
                    <a:solidFill>
                      <a:schemeClr val="bg1"/>
                    </a:solidFill>
                    <a:latin typeface="+mn-ea"/>
                  </a:rPr>
                  <a:t>)</a:t>
                </a:r>
                <a:endParaRPr lang="zh-CN" altLang="en-US" dirty="0">
                  <a:solidFill>
                    <a:schemeClr val="bg1"/>
                  </a:solidFill>
                  <a:latin typeface="+mn-ea"/>
                </a:endParaRPr>
              </a:p>
              <a:p>
                <a:pPr algn="ctr" eaLnBrk="1" fontAlgn="auto" hangingPunct="1">
                  <a:spcBef>
                    <a:spcPts val="0"/>
                  </a:spcBef>
                  <a:spcAft>
                    <a:spcPts val="0"/>
                  </a:spcAft>
                  <a:defRPr/>
                </a:pPr>
                <a:endParaRPr lang="zh-CN" altLang="en-US" dirty="0">
                  <a:solidFill>
                    <a:schemeClr val="bg1"/>
                  </a:solidFill>
                  <a:latin typeface="+mn-ea"/>
                </a:endParaRPr>
              </a:p>
            </p:txBody>
          </p:sp>
          <p:sp>
            <p:nvSpPr>
              <p:cNvPr id="15" name="文本框 14"/>
              <p:cNvSpPr txBox="1"/>
              <p:nvPr/>
            </p:nvSpPr>
            <p:spPr bwMode="auto">
              <a:xfrm>
                <a:off x="6308920" y="3984859"/>
                <a:ext cx="1785938" cy="1200150"/>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bg1"/>
                    </a:solidFill>
                    <a:latin typeface="+mn-ea"/>
                  </a:rPr>
                  <a:t>保护</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检测</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响应</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恢复</a:t>
                </a:r>
              </a:p>
            </p:txBody>
          </p:sp>
          <p:sp>
            <p:nvSpPr>
              <p:cNvPr id="54285" name="立方体 54284"/>
              <p:cNvSpPr/>
              <p:nvPr/>
            </p:nvSpPr>
            <p:spPr>
              <a:xfrm flipH="1">
                <a:off x="2427315" y="3889380"/>
                <a:ext cx="2038093" cy="1747761"/>
              </a:xfrm>
              <a:prstGeom prst="cube">
                <a:avLst>
                  <a:gd name="adj" fmla="val 35084"/>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bwMode="auto">
              <a:xfrm>
                <a:off x="2745848" y="3889380"/>
                <a:ext cx="1309687" cy="646113"/>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bg1"/>
                    </a:solidFill>
                    <a:latin typeface="+mn-lt"/>
                  </a:rPr>
                  <a:t>通信保密</a:t>
                </a:r>
                <a:r>
                  <a:rPr lang="en-US" altLang="zh-CN" dirty="0">
                    <a:solidFill>
                      <a:schemeClr val="bg1"/>
                    </a:solidFill>
                    <a:latin typeface="+mn-ea"/>
                  </a:rPr>
                  <a:t>COMSEC</a:t>
                </a:r>
                <a:endParaRPr lang="zh-CN" altLang="en-US" dirty="0">
                  <a:solidFill>
                    <a:schemeClr val="bg1"/>
                  </a:solidFill>
                  <a:latin typeface="+mn-ea"/>
                </a:endParaRPr>
              </a:p>
            </p:txBody>
          </p:sp>
          <p:sp>
            <p:nvSpPr>
              <p:cNvPr id="54287" name="矩形 54286"/>
              <p:cNvSpPr/>
              <p:nvPr/>
            </p:nvSpPr>
            <p:spPr>
              <a:xfrm>
                <a:off x="3238230" y="4864468"/>
                <a:ext cx="877163" cy="369332"/>
              </a:xfrm>
              <a:prstGeom prst="rect">
                <a:avLst/>
              </a:prstGeom>
            </p:spPr>
            <p:txBody>
              <a:bodyPr wrap="none">
                <a:spAutoFit/>
              </a:bodyPr>
              <a:lstStyle/>
              <a:p>
                <a:r>
                  <a:rPr lang="zh-CN" altLang="en-US" dirty="0">
                    <a:solidFill>
                      <a:schemeClr val="bg1"/>
                    </a:solidFill>
                  </a:rPr>
                  <a:t>机密性</a:t>
                </a:r>
              </a:p>
            </p:txBody>
          </p:sp>
        </p:grpSp>
      </p:grpSp>
      <p:sp>
        <p:nvSpPr>
          <p:cNvPr id="19" name="文本框 18">
            <a:extLst>
              <a:ext uri="{FF2B5EF4-FFF2-40B4-BE49-F238E27FC236}">
                <a16:creationId xmlns:a16="http://schemas.microsoft.com/office/drawing/2014/main" id="{28755CD8-4F2D-47F0-A9D4-4131330CE5A0}"/>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183634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5" name="标题 6"/>
          <p:cNvSpPr txBox="1">
            <a:spLocks/>
          </p:cNvSpPr>
          <p:nvPr/>
        </p:nvSpPr>
        <p:spPr bwMode="auto">
          <a:xfrm>
            <a:off x="1214209" y="1088248"/>
            <a:ext cx="361417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课程交流和任务</a:t>
            </a:r>
          </a:p>
        </p:txBody>
      </p:sp>
      <p:sp>
        <p:nvSpPr>
          <p:cNvPr id="6" name="矩形 5"/>
          <p:cNvSpPr/>
          <p:nvPr/>
        </p:nvSpPr>
        <p:spPr>
          <a:xfrm>
            <a:off x="1214209" y="1872473"/>
            <a:ext cx="3147015" cy="424732"/>
          </a:xfrm>
          <a:prstGeom prst="rect">
            <a:avLst/>
          </a:prstGeom>
        </p:spPr>
        <p:txBody>
          <a:bodyPr wrap="none">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我的</a:t>
            </a:r>
            <a:r>
              <a:rPr lang="en-US" altLang="zh-CN" sz="2400" dirty="0">
                <a:latin typeface="+mn-ea"/>
              </a:rPr>
              <a:t>QQ</a:t>
            </a:r>
            <a:r>
              <a:rPr lang="zh-CN" altLang="en-US" sz="2400" dirty="0">
                <a:latin typeface="+mn-ea"/>
              </a:rPr>
              <a:t>：</a:t>
            </a:r>
            <a:r>
              <a:rPr lang="en-US" altLang="zh-CN" sz="2400" dirty="0">
                <a:latin typeface="+mn-ea"/>
              </a:rPr>
              <a:t>150137697</a:t>
            </a:r>
          </a:p>
        </p:txBody>
      </p:sp>
      <p:sp>
        <p:nvSpPr>
          <p:cNvPr id="9" name="文本框 8"/>
          <p:cNvSpPr txBox="1"/>
          <p:nvPr/>
        </p:nvSpPr>
        <p:spPr>
          <a:xfrm>
            <a:off x="1689697" y="3285405"/>
            <a:ext cx="6988781"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由各群主收集本班同学完成的作业和项目报告并打包压缩，通过</a:t>
            </a:r>
            <a:r>
              <a:rPr lang="en-US" altLang="zh-CN" sz="2400" dirty="0">
                <a:latin typeface="+mn-ea"/>
              </a:rPr>
              <a:t>QQ</a:t>
            </a:r>
            <a:r>
              <a:rPr lang="zh-CN" altLang="en-US" sz="2400" dirty="0">
                <a:latin typeface="+mn-ea"/>
              </a:rPr>
              <a:t>提交。</a:t>
            </a:r>
          </a:p>
        </p:txBody>
      </p:sp>
      <p:sp>
        <p:nvSpPr>
          <p:cNvPr id="10" name="文本框 9"/>
          <p:cNvSpPr txBox="1"/>
          <p:nvPr/>
        </p:nvSpPr>
        <p:spPr>
          <a:xfrm>
            <a:off x="1689698" y="4184011"/>
            <a:ext cx="6988781" cy="461665"/>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为了便于识别和排序，提交的文件命名规则：</a:t>
            </a:r>
          </a:p>
        </p:txBody>
      </p:sp>
      <p:sp>
        <p:nvSpPr>
          <p:cNvPr id="2" name="矩形 1"/>
          <p:cNvSpPr/>
          <p:nvPr/>
        </p:nvSpPr>
        <p:spPr>
          <a:xfrm>
            <a:off x="2119948" y="4711946"/>
            <a:ext cx="5416868" cy="461665"/>
          </a:xfrm>
          <a:prstGeom prst="rect">
            <a:avLst/>
          </a:prstGeom>
          <a:solidFill>
            <a:srgbClr val="00B050"/>
          </a:solidFill>
        </p:spPr>
        <p:txBody>
          <a:bodyPr wrap="none">
            <a:spAutoFit/>
          </a:bodyPr>
          <a:lstStyle/>
          <a:p>
            <a:r>
              <a:rPr lang="zh-CN" altLang="en-US" sz="2400" dirty="0">
                <a:solidFill>
                  <a:srgbClr val="FFFF00"/>
                </a:solidFill>
                <a:latin typeface="+mn-ea"/>
              </a:rPr>
              <a:t>学号</a:t>
            </a:r>
            <a:r>
              <a:rPr lang="en-US" altLang="zh-CN" sz="2400" dirty="0">
                <a:solidFill>
                  <a:schemeClr val="bg1"/>
                </a:solidFill>
                <a:latin typeface="+mn-ea"/>
              </a:rPr>
              <a:t>+</a:t>
            </a:r>
            <a:r>
              <a:rPr lang="zh-CN" altLang="en-US" sz="2400" dirty="0">
                <a:solidFill>
                  <a:schemeClr val="bg1"/>
                </a:solidFill>
                <a:latin typeface="+mn-ea"/>
              </a:rPr>
              <a:t>姓名</a:t>
            </a:r>
            <a:r>
              <a:rPr lang="en-US" altLang="zh-CN" sz="2400" dirty="0">
                <a:solidFill>
                  <a:schemeClr val="bg1"/>
                </a:solidFill>
                <a:latin typeface="+mn-ea"/>
              </a:rPr>
              <a:t>+</a:t>
            </a:r>
            <a:r>
              <a:rPr lang="zh-CN" altLang="en-US" sz="2400" dirty="0">
                <a:solidFill>
                  <a:schemeClr val="bg1"/>
                </a:solidFill>
                <a:latin typeface="+mn-ea"/>
              </a:rPr>
              <a:t>第几次作业（或报告名称）</a:t>
            </a:r>
            <a:endParaRPr lang="zh-CN" altLang="en-US" sz="2400" dirty="0">
              <a:solidFill>
                <a:schemeClr val="bg1"/>
              </a:solidFill>
            </a:endParaRPr>
          </a:p>
        </p:txBody>
      </p:sp>
      <p:sp>
        <p:nvSpPr>
          <p:cNvPr id="12" name="文本框 11">
            <a:extLst>
              <a:ext uri="{FF2B5EF4-FFF2-40B4-BE49-F238E27FC236}">
                <a16:creationId xmlns:a16="http://schemas.microsoft.com/office/drawing/2014/main" id="{F573F8D3-7FC5-4976-973E-86BA69D76BDD}"/>
              </a:ext>
            </a:extLst>
          </p:cNvPr>
          <p:cNvSpPr txBox="1"/>
          <p:nvPr/>
        </p:nvSpPr>
        <p:spPr>
          <a:xfrm>
            <a:off x="1689702" y="2386800"/>
            <a:ext cx="6988781"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请各班班长或学委或其他热心同学为本班建立一个课程</a:t>
            </a:r>
            <a:r>
              <a:rPr lang="en-US" altLang="zh-CN" sz="2400" dirty="0">
                <a:latin typeface="+mn-ea"/>
              </a:rPr>
              <a:t>QQ</a:t>
            </a:r>
            <a:r>
              <a:rPr lang="zh-CN" altLang="en-US" sz="2400" dirty="0">
                <a:latin typeface="+mn-ea"/>
              </a:rPr>
              <a:t>群，作为交流和提交成果的虚拟场所。</a:t>
            </a:r>
          </a:p>
        </p:txBody>
      </p:sp>
      <p:sp>
        <p:nvSpPr>
          <p:cNvPr id="8" name="文本框 7">
            <a:extLst>
              <a:ext uri="{FF2B5EF4-FFF2-40B4-BE49-F238E27FC236}">
                <a16:creationId xmlns:a16="http://schemas.microsoft.com/office/drawing/2014/main" id="{B1BB0515-FBAA-4FF4-AB35-0CC1537C81C3}"/>
              </a:ext>
            </a:extLst>
          </p:cNvPr>
          <p:cNvSpPr txBox="1"/>
          <p:nvPr/>
        </p:nvSpPr>
        <p:spPr>
          <a:xfrm>
            <a:off x="1992039" y="5819028"/>
            <a:ext cx="6988781" cy="830997"/>
          </a:xfrm>
          <a:prstGeom prst="rect">
            <a:avLst/>
          </a:prstGeom>
          <a:noFill/>
        </p:spPr>
        <p:txBody>
          <a:bodyPr wrap="square" rtlCol="0">
            <a:spAutoFit/>
          </a:bodyPr>
          <a:lstStyle/>
          <a:p>
            <a:r>
              <a:rPr lang="zh-CN" altLang="en-US" sz="2400" dirty="0">
                <a:latin typeface="+mn-ea"/>
              </a:rPr>
              <a:t>个人：布置新作业或项目当天的</a:t>
            </a:r>
            <a:r>
              <a:rPr lang="en-US" altLang="zh-CN" sz="2400" dirty="0">
                <a:latin typeface="+mn-ea"/>
              </a:rPr>
              <a:t>24:00</a:t>
            </a:r>
            <a:r>
              <a:rPr lang="zh-CN" altLang="en-US" sz="2400" dirty="0">
                <a:latin typeface="+mn-ea"/>
              </a:rPr>
              <a:t>前；</a:t>
            </a:r>
            <a:endParaRPr lang="en-US" altLang="zh-CN" sz="2400" dirty="0">
              <a:latin typeface="+mn-ea"/>
            </a:endParaRPr>
          </a:p>
          <a:p>
            <a:r>
              <a:rPr lang="zh-CN" altLang="en-US" sz="2400" dirty="0">
                <a:latin typeface="+mn-ea"/>
              </a:rPr>
              <a:t>群主：布置新作业或项目的第二天。逾期不收！</a:t>
            </a:r>
          </a:p>
        </p:txBody>
      </p:sp>
      <p:sp>
        <p:nvSpPr>
          <p:cNvPr id="13" name="矩形 12">
            <a:extLst>
              <a:ext uri="{FF2B5EF4-FFF2-40B4-BE49-F238E27FC236}">
                <a16:creationId xmlns:a16="http://schemas.microsoft.com/office/drawing/2014/main" id="{3C30ED67-32F1-47C5-9082-56163EE74D8F}"/>
              </a:ext>
            </a:extLst>
          </p:cNvPr>
          <p:cNvSpPr/>
          <p:nvPr/>
        </p:nvSpPr>
        <p:spPr>
          <a:xfrm>
            <a:off x="1689697" y="5258826"/>
            <a:ext cx="5412059" cy="461665"/>
          </a:xfrm>
          <a:prstGeom prst="rect">
            <a:avLst/>
          </a:prstGeom>
        </p:spPr>
        <p:txBody>
          <a:bodyPr wrap="none">
            <a:spAutoFit/>
          </a:bodyPr>
          <a:lstStyle/>
          <a:p>
            <a:pPr marL="285750" indent="-285750">
              <a:buClr>
                <a:schemeClr val="accent1"/>
              </a:buClr>
              <a:buFont typeface="Wingdings" panose="05000000000000000000" pitchFamily="2" charset="2"/>
              <a:buChar char="u"/>
            </a:pPr>
            <a:r>
              <a:rPr lang="zh-CN" altLang="en-US" sz="2400" dirty="0">
                <a:latin typeface="+mn-ea"/>
              </a:rPr>
              <a:t>提交前一次作业或项目报告的时间：</a:t>
            </a:r>
            <a:endParaRPr lang="en-US" altLang="zh-CN" sz="2400" dirty="0">
              <a:latin typeface="+mn-ea"/>
            </a:endParaRPr>
          </a:p>
        </p:txBody>
      </p:sp>
      <p:sp>
        <p:nvSpPr>
          <p:cNvPr id="7" name="爆炸形: 8 pt  6">
            <a:extLst>
              <a:ext uri="{FF2B5EF4-FFF2-40B4-BE49-F238E27FC236}">
                <a16:creationId xmlns:a16="http://schemas.microsoft.com/office/drawing/2014/main" id="{F4CAE644-65F0-49DE-B5BA-B3F08984FA0F}"/>
              </a:ext>
            </a:extLst>
          </p:cNvPr>
          <p:cNvSpPr/>
          <p:nvPr/>
        </p:nvSpPr>
        <p:spPr>
          <a:xfrm>
            <a:off x="302749" y="722477"/>
            <a:ext cx="8538501" cy="5956851"/>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FF0000"/>
                </a:solidFill>
                <a:latin typeface="+mn-ea"/>
              </a:rPr>
              <a:t>特别提示：</a:t>
            </a:r>
            <a:endParaRPr lang="en-US" altLang="zh-CN" sz="3200" dirty="0">
              <a:solidFill>
                <a:srgbClr val="FF0000"/>
              </a:solidFill>
              <a:latin typeface="+mn-ea"/>
            </a:endParaRPr>
          </a:p>
          <a:p>
            <a:pPr algn="ctr"/>
            <a:r>
              <a:rPr lang="zh-CN" altLang="en-US" sz="3200" dirty="0">
                <a:solidFill>
                  <a:srgbClr val="FF0000"/>
                </a:solidFill>
                <a:latin typeface="+mn-ea"/>
              </a:rPr>
              <a:t>作业和项目报告必须按照命名规则要求命名并按时提交，否则拒绝接收，并视为未提交。</a:t>
            </a:r>
          </a:p>
        </p:txBody>
      </p:sp>
    </p:spTree>
    <p:extLst>
      <p:ext uri="{BB962C8B-B14F-4D97-AF65-F5344CB8AC3E}">
        <p14:creationId xmlns:p14="http://schemas.microsoft.com/office/powerpoint/2010/main" val="4107587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childTnLst>
              </p:cTn>
              <p:nextCondLst>
                <p:cond evt="onClick" delay="0">
                  <p:tgtEl>
                    <p:spTgt spid="2"/>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7795" y="1725159"/>
            <a:ext cx="5931274" cy="923330"/>
          </a:xfrm>
          <a:prstGeom prst="rect">
            <a:avLst/>
          </a:prstGeom>
          <a:noFill/>
        </p:spPr>
        <p:txBody>
          <a:bodyPr wrap="square">
            <a:spAutoFit/>
          </a:bodyPr>
          <a:lstStyle/>
          <a:p>
            <a:pPr eaLnBrk="1" fontAlgn="auto" hangingPunct="1">
              <a:spcBef>
                <a:spcPts val="0"/>
              </a:spcBef>
              <a:spcAft>
                <a:spcPts val="0"/>
              </a:spcAft>
              <a:defRPr/>
            </a:pPr>
            <a:r>
              <a:rPr lang="zh-CN" altLang="en-US" dirty="0">
                <a:latin typeface="+mn-ea"/>
              </a:rPr>
              <a:t>通信保密阶段（</a:t>
            </a:r>
            <a:r>
              <a:rPr lang="en-US" altLang="zh-CN" dirty="0">
                <a:latin typeface="+mn-ea"/>
              </a:rPr>
              <a:t>1980</a:t>
            </a:r>
            <a:r>
              <a:rPr lang="zh-CN" altLang="en-US" dirty="0">
                <a:latin typeface="+mn-ea"/>
              </a:rPr>
              <a:t>年以前，</a:t>
            </a:r>
            <a:r>
              <a:rPr lang="en-US" altLang="zh-CN" dirty="0">
                <a:latin typeface="+mn-ea"/>
              </a:rPr>
              <a:t> Communications Security, COMSEC</a:t>
            </a:r>
            <a:r>
              <a:rPr lang="zh-CN" altLang="en-US" dirty="0">
                <a:latin typeface="+mn-ea"/>
              </a:rPr>
              <a:t>）</a:t>
            </a:r>
            <a:r>
              <a:rPr lang="zh-CN" altLang="en-US" dirty="0"/>
              <a:t>，加密方法是主要的研究对象。在</a:t>
            </a:r>
            <a:r>
              <a:rPr lang="en-US" altLang="zh-CN" dirty="0"/>
              <a:t>1973</a:t>
            </a:r>
            <a:r>
              <a:rPr lang="zh-CN" altLang="en-US" dirty="0"/>
              <a:t>年</a:t>
            </a:r>
            <a:r>
              <a:rPr lang="en-US" altLang="zh-CN" dirty="0"/>
              <a:t>IBM</a:t>
            </a:r>
            <a:r>
              <a:rPr lang="zh-CN" altLang="en-US" dirty="0"/>
              <a:t>提出</a:t>
            </a:r>
            <a:r>
              <a:rPr lang="en-US" altLang="zh-CN" dirty="0"/>
              <a:t>DES</a:t>
            </a:r>
            <a:r>
              <a:rPr lang="zh-CN" altLang="en-US" dirty="0"/>
              <a:t>加密算法之前，这是一个进展很慢的领域。</a:t>
            </a:r>
          </a:p>
        </p:txBody>
      </p:sp>
      <p:sp>
        <p:nvSpPr>
          <p:cNvPr id="2" name="文本框 1"/>
          <p:cNvSpPr txBox="1"/>
          <p:nvPr/>
        </p:nvSpPr>
        <p:spPr>
          <a:xfrm>
            <a:off x="1167795" y="3161250"/>
            <a:ext cx="6024562" cy="646331"/>
          </a:xfrm>
          <a:prstGeom prst="rect">
            <a:avLst/>
          </a:prstGeom>
          <a:noFill/>
        </p:spPr>
        <p:txBody>
          <a:bodyPr wrap="square" rtlCol="0">
            <a:spAutoFit/>
          </a:bodyPr>
          <a:lstStyle/>
          <a:p>
            <a:r>
              <a:rPr lang="zh-CN" altLang="en-US" dirty="0"/>
              <a:t>在这个阶段中，也许没有任何加密系统比德国的</a:t>
            </a:r>
            <a:r>
              <a:rPr lang="en-US" altLang="zh-CN" dirty="0"/>
              <a:t>ENIGMA</a:t>
            </a:r>
            <a:r>
              <a:rPr lang="zh-CN" altLang="en-US" dirty="0"/>
              <a:t>更加著名。</a:t>
            </a:r>
          </a:p>
        </p:txBody>
      </p:sp>
      <p:pic>
        <p:nvPicPr>
          <p:cNvPr id="6" name="图片 5"/>
          <p:cNvPicPr>
            <a:picLocks noChangeAspect="1"/>
          </p:cNvPicPr>
          <p:nvPr/>
        </p:nvPicPr>
        <p:blipFill>
          <a:blip r:embed="rId2"/>
          <a:stretch>
            <a:fillRect/>
          </a:stretch>
        </p:blipFill>
        <p:spPr>
          <a:xfrm>
            <a:off x="7232650" y="1655688"/>
            <a:ext cx="1589232" cy="2287789"/>
          </a:xfrm>
          <a:prstGeom prst="rect">
            <a:avLst/>
          </a:prstGeom>
        </p:spPr>
      </p:pic>
      <p:sp>
        <p:nvSpPr>
          <p:cNvPr id="7" name="矩形 6"/>
          <p:cNvSpPr/>
          <p:nvPr/>
        </p:nvSpPr>
        <p:spPr>
          <a:xfrm>
            <a:off x="1167795" y="3987960"/>
            <a:ext cx="5638249" cy="1200329"/>
          </a:xfrm>
          <a:prstGeom prst="rect">
            <a:avLst/>
          </a:prstGeom>
        </p:spPr>
        <p:txBody>
          <a:bodyPr wrap="square">
            <a:spAutoFit/>
          </a:bodyPr>
          <a:lstStyle/>
          <a:p>
            <a:r>
              <a:rPr lang="en-US" altLang="zh-CN" dirty="0"/>
              <a:t>ENIGMA</a:t>
            </a:r>
            <a:r>
              <a:rPr lang="zh-CN" altLang="en-US" dirty="0"/>
              <a:t>（源自希腊语，“迷”）由德国发明家亚瑟</a:t>
            </a:r>
            <a:r>
              <a:rPr lang="en-US" altLang="zh-CN" dirty="0"/>
              <a:t>·</a:t>
            </a:r>
            <a:r>
              <a:rPr lang="zh-CN" altLang="en-US" dirty="0"/>
              <a:t>谢尔比乌斯</a:t>
            </a:r>
            <a:r>
              <a:rPr lang="en-US" altLang="zh-CN" dirty="0"/>
              <a:t>(Arthur </a:t>
            </a:r>
            <a:r>
              <a:rPr lang="en-US" altLang="zh-CN" dirty="0" err="1"/>
              <a:t>Scherbius</a:t>
            </a:r>
            <a:r>
              <a:rPr lang="en-US" altLang="zh-CN" dirty="0"/>
              <a:t>) </a:t>
            </a:r>
            <a:r>
              <a:rPr lang="zh-CN" altLang="en-US" dirty="0"/>
              <a:t>在</a:t>
            </a:r>
            <a:r>
              <a:rPr lang="en-US" altLang="zh-CN" dirty="0"/>
              <a:t>1918</a:t>
            </a:r>
            <a:r>
              <a:rPr lang="zh-CN" altLang="en-US" dirty="0"/>
              <a:t>年发明，如果对密文进行暴力破解，解密者将面临</a:t>
            </a:r>
            <a:r>
              <a:rPr lang="en-US" altLang="zh-CN" dirty="0"/>
              <a:t>1</a:t>
            </a:r>
            <a:r>
              <a:rPr lang="zh-CN" altLang="en-US" dirty="0"/>
              <a:t>亿亿种可能性。在当时，这是一个不可能完成的任务。</a:t>
            </a:r>
          </a:p>
        </p:txBody>
      </p:sp>
      <p:sp>
        <p:nvSpPr>
          <p:cNvPr id="8" name="矩形 7"/>
          <p:cNvSpPr/>
          <p:nvPr/>
        </p:nvSpPr>
        <p:spPr>
          <a:xfrm>
            <a:off x="1167795" y="5528455"/>
            <a:ext cx="5597957" cy="369332"/>
          </a:xfrm>
          <a:prstGeom prst="rect">
            <a:avLst/>
          </a:prstGeom>
        </p:spPr>
        <p:txBody>
          <a:bodyPr wrap="square">
            <a:spAutoFit/>
          </a:bodyPr>
          <a:lstStyle/>
          <a:p>
            <a:r>
              <a:rPr lang="zh-CN" altLang="en-US" dirty="0">
                <a:hlinkClick r:id="rId3" action="ppaction://hlinksldjump"/>
              </a:rPr>
              <a:t>因此，</a:t>
            </a:r>
            <a:r>
              <a:rPr lang="en-US" altLang="zh-CN" dirty="0">
                <a:hlinkClick r:id="rId3" action="ppaction://hlinksldjump"/>
              </a:rPr>
              <a:t>ENIGMA</a:t>
            </a:r>
            <a:r>
              <a:rPr lang="zh-CN" altLang="en-US" dirty="0">
                <a:hlinkClick r:id="rId3" action="ppaction://hlinksldjump"/>
              </a:rPr>
              <a:t>被认为是最保险的加密系统。</a:t>
            </a:r>
            <a:endParaRPr lang="zh-CN" altLang="en-US" dirty="0"/>
          </a:p>
        </p:txBody>
      </p:sp>
      <p:pic>
        <p:nvPicPr>
          <p:cNvPr id="9" name="图片 8"/>
          <p:cNvPicPr>
            <a:picLocks noChangeAspect="1"/>
          </p:cNvPicPr>
          <p:nvPr/>
        </p:nvPicPr>
        <p:blipFill>
          <a:blip r:embed="rId4"/>
          <a:stretch>
            <a:fillRect/>
          </a:stretch>
        </p:blipFill>
        <p:spPr>
          <a:xfrm>
            <a:off x="7232650" y="4474891"/>
            <a:ext cx="1589232" cy="2107128"/>
          </a:xfrm>
          <a:prstGeom prst="rect">
            <a:avLst/>
          </a:prstGeom>
        </p:spPr>
      </p:pic>
      <p:sp>
        <p:nvSpPr>
          <p:cNvPr id="5" name="矩形 4"/>
          <p:cNvSpPr/>
          <p:nvPr/>
        </p:nvSpPr>
        <p:spPr>
          <a:xfrm>
            <a:off x="1167795" y="1026226"/>
            <a:ext cx="2031325" cy="369332"/>
          </a:xfrm>
          <a:prstGeom prst="rect">
            <a:avLst/>
          </a:prstGeom>
        </p:spPr>
        <p:txBody>
          <a:bodyPr wrap="none">
            <a:spAutoFit/>
          </a:bodyPr>
          <a:lstStyle/>
          <a:p>
            <a:r>
              <a:rPr lang="zh-CN" altLang="en-US" dirty="0"/>
              <a:t>一、通信保密阶段</a:t>
            </a:r>
          </a:p>
        </p:txBody>
      </p:sp>
      <p:sp>
        <p:nvSpPr>
          <p:cNvPr id="10" name="文本框 9">
            <a:extLst>
              <a:ext uri="{FF2B5EF4-FFF2-40B4-BE49-F238E27FC236}">
                <a16:creationId xmlns:a16="http://schemas.microsoft.com/office/drawing/2014/main" id="{B160D35C-A493-46BA-9F4A-BB340ED00762}"/>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2728885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08088" y="1485721"/>
            <a:ext cx="7575550" cy="1477328"/>
          </a:xfrm>
          <a:prstGeom prst="rect">
            <a:avLst/>
          </a:prstGeom>
          <a:noFill/>
        </p:spPr>
        <p:txBody>
          <a:bodyPr>
            <a:spAutoFit/>
          </a:bodyPr>
          <a:lstStyle/>
          <a:p>
            <a:pPr eaLnBrk="1" fontAlgn="auto" hangingPunct="1">
              <a:spcBef>
                <a:spcPts val="0"/>
              </a:spcBef>
              <a:spcAft>
                <a:spcPts val="0"/>
              </a:spcAft>
              <a:buClr>
                <a:schemeClr val="tx1"/>
              </a:buClr>
              <a:defRPr/>
            </a:pPr>
            <a:r>
              <a:rPr lang="en-US" altLang="zh-CN" dirty="0">
                <a:latin typeface="+mn-ea"/>
              </a:rPr>
              <a:t>1980—2000</a:t>
            </a:r>
            <a:r>
              <a:rPr lang="zh-CN" altLang="en-US" dirty="0">
                <a:latin typeface="+mn-ea"/>
              </a:rPr>
              <a:t>年代被认为是进入到信息安全阶段（</a:t>
            </a:r>
            <a:r>
              <a:rPr lang="en-US" altLang="zh-CN" dirty="0">
                <a:latin typeface="+mn-ea"/>
              </a:rPr>
              <a:t>Information Security</a:t>
            </a:r>
            <a:r>
              <a:rPr lang="zh-CN" altLang="en-US" dirty="0">
                <a:latin typeface="+mn-ea"/>
              </a:rPr>
              <a:t>，</a:t>
            </a:r>
            <a:r>
              <a:rPr lang="en-US" altLang="zh-CN" dirty="0">
                <a:latin typeface="+mn-ea"/>
              </a:rPr>
              <a:t>INFOSEC </a:t>
            </a:r>
            <a:r>
              <a:rPr lang="zh-CN" altLang="en-US" dirty="0">
                <a:latin typeface="+mn-ea"/>
              </a:rPr>
              <a:t>）。进入到</a:t>
            </a:r>
            <a:r>
              <a:rPr lang="en-US" altLang="zh-CN" dirty="0">
                <a:latin typeface="+mn-ea"/>
              </a:rPr>
              <a:t>20</a:t>
            </a:r>
            <a:r>
              <a:rPr lang="zh-CN" altLang="en-US" dirty="0">
                <a:latin typeface="+mn-ea"/>
              </a:rPr>
              <a:t>世纪</a:t>
            </a:r>
            <a:r>
              <a:rPr lang="en-US" altLang="zh-CN" dirty="0">
                <a:latin typeface="+mn-ea"/>
              </a:rPr>
              <a:t>70</a:t>
            </a:r>
            <a:r>
              <a:rPr lang="zh-CN" altLang="en-US" dirty="0">
                <a:latin typeface="+mn-ea"/>
              </a:rPr>
              <a:t>年代以后，计算机技术，特别是以</a:t>
            </a:r>
            <a:r>
              <a:rPr lang="en-US" altLang="zh-CN" dirty="0">
                <a:latin typeface="+mn-ea"/>
              </a:rPr>
              <a:t>ARPANET</a:t>
            </a:r>
            <a:r>
              <a:rPr lang="zh-CN" altLang="en-US" dirty="0">
                <a:latin typeface="+mn-ea"/>
              </a:rPr>
              <a:t>为代表的计算机网络日渐普及，各种非法访问、脆弱口令和恶意代码（病毒）等成为主要的安全威胁，计算机及其信息网络的安全受到越来越多的重视</a:t>
            </a:r>
          </a:p>
        </p:txBody>
      </p:sp>
      <p:sp>
        <p:nvSpPr>
          <p:cNvPr id="2" name="矩形 1"/>
          <p:cNvSpPr/>
          <p:nvPr/>
        </p:nvSpPr>
        <p:spPr>
          <a:xfrm>
            <a:off x="1208088" y="959406"/>
            <a:ext cx="2031325" cy="369332"/>
          </a:xfrm>
          <a:prstGeom prst="rect">
            <a:avLst/>
          </a:prstGeom>
        </p:spPr>
        <p:txBody>
          <a:bodyPr wrap="none">
            <a:spAutoFit/>
          </a:bodyPr>
          <a:lstStyle/>
          <a:p>
            <a:r>
              <a:rPr lang="zh-CN" altLang="en-US" dirty="0"/>
              <a:t>二、信息安全阶段</a:t>
            </a:r>
          </a:p>
        </p:txBody>
      </p:sp>
      <p:sp>
        <p:nvSpPr>
          <p:cNvPr id="11" name="文本框 10">
            <a:extLst>
              <a:ext uri="{FF2B5EF4-FFF2-40B4-BE49-F238E27FC236}">
                <a16:creationId xmlns:a16="http://schemas.microsoft.com/office/drawing/2014/main" id="{1345A47B-69A1-4482-AC6B-915D99A397A7}"/>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
        <p:nvSpPr>
          <p:cNvPr id="12" name="矩形 11">
            <a:extLst>
              <a:ext uri="{FF2B5EF4-FFF2-40B4-BE49-F238E27FC236}">
                <a16:creationId xmlns:a16="http://schemas.microsoft.com/office/drawing/2014/main" id="{BB3D9EA9-D188-4E89-8BD3-C6AF781D7553}"/>
              </a:ext>
            </a:extLst>
          </p:cNvPr>
          <p:cNvSpPr/>
          <p:nvPr/>
        </p:nvSpPr>
        <p:spPr>
          <a:xfrm>
            <a:off x="1208088" y="3923127"/>
            <a:ext cx="7575550" cy="923330"/>
          </a:xfrm>
          <a:prstGeom prst="rect">
            <a:avLst/>
          </a:prstGeom>
        </p:spPr>
        <p:txBody>
          <a:bodyPr wrap="square">
            <a:spAutoFit/>
          </a:bodyPr>
          <a:lstStyle/>
          <a:p>
            <a:pPr eaLnBrk="1" fontAlgn="auto" hangingPunct="1">
              <a:spcBef>
                <a:spcPts val="0"/>
              </a:spcBef>
              <a:spcAft>
                <a:spcPts val="0"/>
              </a:spcAft>
              <a:defRPr/>
            </a:pPr>
            <a:r>
              <a:rPr lang="en-US" altLang="zh-CN" kern="100" dirty="0">
                <a:latin typeface="Times New Roman" panose="02020603050405020304" pitchFamily="18" charset="0"/>
                <a:ea typeface="宋体" panose="02010600030101010101" pitchFamily="2" charset="-122"/>
              </a:rPr>
              <a:t>1985</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年，美国国防部在</a:t>
            </a:r>
            <a:r>
              <a:rPr lang="en-US" altLang="zh-CN" kern="100" dirty="0">
                <a:latin typeface="Times New Roman" panose="02020603050405020304" pitchFamily="18" charset="0"/>
                <a:ea typeface="宋体" panose="02010600030101010101" pitchFamily="2" charset="-122"/>
              </a:rPr>
              <a:t>BLP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上颁布了全球第一个</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可信计算机评估准则</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TCSEC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），开启了全球范围内对计算机安全及其评价标准的研究和应用</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mn-lt"/>
            </a:endParaRPr>
          </a:p>
        </p:txBody>
      </p:sp>
      <p:sp>
        <p:nvSpPr>
          <p:cNvPr id="14" name="矩形 13">
            <a:extLst>
              <a:ext uri="{FF2B5EF4-FFF2-40B4-BE49-F238E27FC236}">
                <a16:creationId xmlns:a16="http://schemas.microsoft.com/office/drawing/2014/main" id="{09C9A1D7-C00F-4978-928A-5BC2ECB57A6B}"/>
              </a:ext>
            </a:extLst>
          </p:cNvPr>
          <p:cNvSpPr/>
          <p:nvPr/>
        </p:nvSpPr>
        <p:spPr>
          <a:xfrm>
            <a:off x="1208088" y="3120032"/>
            <a:ext cx="7469188" cy="646112"/>
          </a:xfrm>
          <a:prstGeom prst="rect">
            <a:avLst/>
          </a:prstGeom>
        </p:spPr>
        <p:txBody>
          <a:bodyPr>
            <a:spAutoFit/>
          </a:bodyPr>
          <a:lstStyle/>
          <a:p>
            <a:pPr eaLnBrk="1" fontAlgn="auto" hangingPunct="1">
              <a:spcBef>
                <a:spcPts val="0"/>
              </a:spcBef>
              <a:spcAft>
                <a:spcPts val="0"/>
              </a:spcAft>
              <a:defRPr/>
            </a:pPr>
            <a:r>
              <a:rPr lang="en-US" altLang="zh-CN" kern="100" dirty="0">
                <a:latin typeface="Times New Roman" panose="02020603050405020304" pitchFamily="18" charset="0"/>
                <a:ea typeface="宋体" panose="02010600030101010101" pitchFamily="2" charset="-122"/>
              </a:rPr>
              <a:t>1973</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kern="100" dirty="0">
                <a:latin typeface="Times New Roman" panose="02020603050405020304" pitchFamily="18" charset="0"/>
                <a:ea typeface="宋体" panose="02010600030101010101" pitchFamily="2" charset="-122"/>
              </a:rPr>
              <a:t>D.Bell</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kern="100" dirty="0" err="1">
                <a:latin typeface="Times New Roman" panose="02020603050405020304" pitchFamily="18" charset="0"/>
                <a:ea typeface="宋体" panose="02010600030101010101" pitchFamily="2" charset="-122"/>
              </a:rPr>
              <a:t>L.Lapadula</a:t>
            </a:r>
            <a:r>
              <a:rPr lang="zh-CN" altLang="en-US" kern="100" dirty="0">
                <a:latin typeface="Times New Roman" panose="02020603050405020304" pitchFamily="18" charset="0"/>
                <a:ea typeface="宋体" panose="02010600030101010101" pitchFamily="2" charset="-122"/>
              </a:rPr>
              <a:t>仿照</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军事安全策略的</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思想提出了一种</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计算机</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安全</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操作模型，</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被称为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BLP</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模型，这是世界上第一个计算机多机安全模型。</a:t>
            </a:r>
            <a:endParaRPr lang="zh-CN" altLang="en-US" dirty="0">
              <a:latin typeface="+mn-lt"/>
            </a:endParaRPr>
          </a:p>
        </p:txBody>
      </p:sp>
    </p:spTree>
    <p:extLst>
      <p:ext uri="{BB962C8B-B14F-4D97-AF65-F5344CB8AC3E}">
        <p14:creationId xmlns:p14="http://schemas.microsoft.com/office/powerpoint/2010/main" val="18887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1208088" y="1791529"/>
            <a:ext cx="7531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1973</a:t>
            </a:r>
            <a:r>
              <a:rPr lang="zh-CN" altLang="en-US" dirty="0">
                <a:solidFill>
                  <a:schemeClr val="tx1"/>
                </a:solidFill>
              </a:rPr>
              <a:t>年</a:t>
            </a:r>
            <a:r>
              <a:rPr lang="en-US" altLang="zh-CN" dirty="0">
                <a:solidFill>
                  <a:schemeClr val="tx1"/>
                </a:solidFill>
              </a:rPr>
              <a:t>IBM</a:t>
            </a:r>
            <a:r>
              <a:rPr lang="zh-CN" altLang="en-US" dirty="0">
                <a:solidFill>
                  <a:schemeClr val="tx1"/>
                </a:solidFill>
              </a:rPr>
              <a:t>提出的数据加密标准（</a:t>
            </a:r>
            <a:r>
              <a:rPr lang="en-US" altLang="zh-CN" dirty="0">
                <a:solidFill>
                  <a:schemeClr val="tx1"/>
                </a:solidFill>
              </a:rPr>
              <a:t> Data Encryption Standard </a:t>
            </a:r>
            <a:r>
              <a:rPr lang="zh-CN" altLang="en-US" dirty="0">
                <a:solidFill>
                  <a:schemeClr val="tx1"/>
                </a:solidFill>
              </a:rPr>
              <a:t>，</a:t>
            </a:r>
            <a:r>
              <a:rPr lang="en-US" altLang="zh-CN" dirty="0">
                <a:solidFill>
                  <a:schemeClr val="tx1"/>
                </a:solidFill>
              </a:rPr>
              <a:t>DES</a:t>
            </a:r>
            <a:r>
              <a:rPr lang="zh-CN" altLang="en-US" dirty="0">
                <a:solidFill>
                  <a:schemeClr val="tx1"/>
                </a:solidFill>
              </a:rPr>
              <a:t>）算法是第一个有全球影响的加密算法。</a:t>
            </a:r>
          </a:p>
        </p:txBody>
      </p:sp>
      <p:sp>
        <p:nvSpPr>
          <p:cNvPr id="4" name="矩形 7"/>
          <p:cNvSpPr>
            <a:spLocks noChangeArrowheads="1"/>
          </p:cNvSpPr>
          <p:nvPr/>
        </p:nvSpPr>
        <p:spPr bwMode="auto">
          <a:xfrm>
            <a:off x="1208088" y="2703783"/>
            <a:ext cx="7531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1976</a:t>
            </a:r>
            <a:r>
              <a:rPr lang="zh-CN" altLang="en-US" dirty="0">
                <a:solidFill>
                  <a:schemeClr val="tx1"/>
                </a:solidFill>
              </a:rPr>
              <a:t>年，</a:t>
            </a:r>
            <a:r>
              <a:rPr lang="zh-CN" altLang="zh-CN" dirty="0">
                <a:solidFill>
                  <a:schemeClr val="tx1"/>
                </a:solidFill>
              </a:rPr>
              <a:t>狄菲（Whitfield Diffie）与赫尔曼（Martin Hellman）</a:t>
            </a:r>
            <a:r>
              <a:rPr lang="zh-CN" altLang="en-US" dirty="0">
                <a:solidFill>
                  <a:schemeClr val="tx1"/>
                </a:solidFill>
              </a:rPr>
              <a:t>在</a:t>
            </a:r>
            <a:r>
              <a:rPr lang="zh-CN" altLang="zh-CN" dirty="0">
                <a:solidFill>
                  <a:schemeClr val="tx1"/>
                </a:solidFill>
              </a:rPr>
              <a:t>雷夫·莫寇（Ralph C. Merkle）</a:t>
            </a:r>
            <a:r>
              <a:rPr lang="zh-CN" altLang="en-US" dirty="0">
                <a:solidFill>
                  <a:schemeClr val="tx1"/>
                </a:solidFill>
              </a:rPr>
              <a:t>思想的基础上，提出了</a:t>
            </a:r>
            <a:r>
              <a:rPr lang="zh-CN" altLang="zh-CN" dirty="0">
                <a:solidFill>
                  <a:schemeClr val="tx1"/>
                </a:solidFill>
              </a:rPr>
              <a:t>以单向函数与单向暗门函数为基础</a:t>
            </a:r>
            <a:r>
              <a:rPr lang="zh-CN" altLang="en-US" dirty="0">
                <a:solidFill>
                  <a:schemeClr val="tx1"/>
                </a:solidFill>
              </a:rPr>
              <a:t>全球第一个非对称加密算法</a:t>
            </a:r>
            <a:r>
              <a:rPr lang="zh-CN" altLang="zh-CN" dirty="0">
                <a:solidFill>
                  <a:schemeClr val="tx1"/>
                </a:solidFill>
              </a:rPr>
              <a:t>，</a:t>
            </a:r>
            <a:r>
              <a:rPr lang="zh-CN" altLang="en-US" dirty="0">
                <a:solidFill>
                  <a:schemeClr val="tx1"/>
                </a:solidFill>
              </a:rPr>
              <a:t>即公开密钥算法。</a:t>
            </a:r>
          </a:p>
        </p:txBody>
      </p:sp>
      <p:pic>
        <p:nvPicPr>
          <p:cNvPr id="7" name="图片 6"/>
          <p:cNvPicPr>
            <a:picLocks noChangeAspect="1"/>
          </p:cNvPicPr>
          <p:nvPr/>
        </p:nvPicPr>
        <p:blipFill>
          <a:blip r:embed="rId2"/>
          <a:stretch>
            <a:fillRect/>
          </a:stretch>
        </p:blipFill>
        <p:spPr>
          <a:xfrm>
            <a:off x="6130635" y="4235162"/>
            <a:ext cx="2877829" cy="2248766"/>
          </a:xfrm>
          <a:prstGeom prst="rect">
            <a:avLst/>
          </a:prstGeom>
        </p:spPr>
      </p:pic>
      <p:sp>
        <p:nvSpPr>
          <p:cNvPr id="8" name="矩形 7"/>
          <p:cNvSpPr/>
          <p:nvPr/>
        </p:nvSpPr>
        <p:spPr>
          <a:xfrm>
            <a:off x="1177760" y="4235162"/>
            <a:ext cx="4808249" cy="1754326"/>
          </a:xfrm>
          <a:prstGeom prst="rect">
            <a:avLst/>
          </a:prstGeom>
        </p:spPr>
        <p:txBody>
          <a:bodyPr wrap="square">
            <a:spAutoFit/>
          </a:bodyPr>
          <a:lstStyle/>
          <a:p>
            <a:r>
              <a:rPr lang="en-US" altLang="zh-CN" dirty="0"/>
              <a:t>1977</a:t>
            </a:r>
            <a:r>
              <a:rPr lang="zh-CN" altLang="en-US" dirty="0"/>
              <a:t>年，美国麻省理工学院（</a:t>
            </a:r>
            <a:r>
              <a:rPr lang="en-US" altLang="zh-CN" dirty="0"/>
              <a:t>MIT</a:t>
            </a:r>
            <a:r>
              <a:rPr lang="zh-CN" altLang="en-US" dirty="0"/>
              <a:t>）的罗纳德</a:t>
            </a:r>
            <a:r>
              <a:rPr lang="en-US" altLang="zh-CN" dirty="0"/>
              <a:t>·</a:t>
            </a:r>
            <a:r>
              <a:rPr lang="zh-CN" altLang="en-US" dirty="0"/>
              <a:t>李维斯特（</a:t>
            </a:r>
            <a:r>
              <a:rPr lang="en-US" altLang="zh-CN" dirty="0"/>
              <a:t>Ron </a:t>
            </a:r>
            <a:r>
              <a:rPr lang="en-US" altLang="zh-CN" dirty="0" err="1"/>
              <a:t>Rivest</a:t>
            </a:r>
            <a:r>
              <a:rPr lang="zh-CN" altLang="en-US" dirty="0"/>
              <a:t>）、阿迪</a:t>
            </a:r>
            <a:r>
              <a:rPr lang="en-US" altLang="zh-CN" dirty="0"/>
              <a:t>·</a:t>
            </a:r>
            <a:r>
              <a:rPr lang="zh-CN" altLang="en-US" dirty="0"/>
              <a:t>萨莫尔（</a:t>
            </a:r>
            <a:r>
              <a:rPr lang="en-US" altLang="zh-CN" dirty="0" err="1"/>
              <a:t>Adi</a:t>
            </a:r>
            <a:r>
              <a:rPr lang="en-US" altLang="zh-CN" dirty="0"/>
              <a:t> Shamir</a:t>
            </a:r>
            <a:r>
              <a:rPr lang="zh-CN" altLang="en-US" dirty="0"/>
              <a:t>）和伦纳德</a:t>
            </a:r>
            <a:r>
              <a:rPr lang="en-US" altLang="zh-CN" dirty="0"/>
              <a:t>·</a:t>
            </a:r>
            <a:r>
              <a:rPr lang="zh-CN" altLang="en-US" dirty="0"/>
              <a:t>阿德曼（</a:t>
            </a:r>
            <a:r>
              <a:rPr lang="en-US" altLang="zh-CN" dirty="0"/>
              <a:t>Leonard </a:t>
            </a:r>
            <a:r>
              <a:rPr lang="en-US" altLang="zh-CN" dirty="0" err="1"/>
              <a:t>Adleman</a:t>
            </a:r>
            <a:r>
              <a:rPr lang="zh-CN" altLang="en-US" dirty="0"/>
              <a:t>）共同发布了著名的</a:t>
            </a:r>
            <a:r>
              <a:rPr lang="en-US" altLang="zh-CN" dirty="0"/>
              <a:t>RSA</a:t>
            </a:r>
            <a:r>
              <a:rPr lang="zh-CN" altLang="en-US" dirty="0"/>
              <a:t>非对称公开密钥算法，并成为全世界最流行的公开密钥方法，被</a:t>
            </a:r>
            <a:r>
              <a:rPr lang="en-US" altLang="zh-CN" dirty="0"/>
              <a:t>ISO</a:t>
            </a:r>
            <a:r>
              <a:rPr lang="zh-CN" altLang="en-US" dirty="0"/>
              <a:t>推荐为公钥数据加密标准。</a:t>
            </a:r>
          </a:p>
        </p:txBody>
      </p:sp>
      <p:sp>
        <p:nvSpPr>
          <p:cNvPr id="2" name="矩形 1"/>
          <p:cNvSpPr/>
          <p:nvPr/>
        </p:nvSpPr>
        <p:spPr>
          <a:xfrm>
            <a:off x="1208088" y="1182488"/>
            <a:ext cx="1396536"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zh-CN" altLang="en-US" dirty="0"/>
              <a:t>加密算法</a:t>
            </a:r>
          </a:p>
        </p:txBody>
      </p:sp>
      <p:sp>
        <p:nvSpPr>
          <p:cNvPr id="9" name="文本框 8">
            <a:extLst>
              <a:ext uri="{FF2B5EF4-FFF2-40B4-BE49-F238E27FC236}">
                <a16:creationId xmlns:a16="http://schemas.microsoft.com/office/drawing/2014/main" id="{B1C46C5E-6332-4FCC-9D36-C34A22651E68}"/>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3727842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3"/>
          <p:cNvSpPr>
            <a:spLocks noChangeArrowheads="1"/>
          </p:cNvSpPr>
          <p:nvPr/>
        </p:nvSpPr>
        <p:spPr bwMode="auto">
          <a:xfrm>
            <a:off x="1366838" y="4092575"/>
            <a:ext cx="71167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dirty="0">
                <a:solidFill>
                  <a:schemeClr val="tx1"/>
                </a:solidFill>
              </a:rPr>
              <a:t>如果</a:t>
            </a:r>
            <a:r>
              <a:rPr lang="zh-CN" altLang="en-US" dirty="0">
                <a:solidFill>
                  <a:schemeClr val="tx1"/>
                </a:solidFill>
              </a:rPr>
              <a:t>公开</a:t>
            </a:r>
            <a:r>
              <a:rPr lang="zh-CN" altLang="zh-CN" dirty="0">
                <a:solidFill>
                  <a:schemeClr val="tx1"/>
                </a:solidFill>
              </a:rPr>
              <a:t>解密密钥，</a:t>
            </a:r>
            <a:r>
              <a:rPr lang="zh-CN" altLang="en-US" dirty="0">
                <a:solidFill>
                  <a:schemeClr val="tx1"/>
                </a:solidFill>
              </a:rPr>
              <a:t>并用不公开的加密密钥对信息进行加密后发布，则信息接收方</a:t>
            </a:r>
            <a:r>
              <a:rPr lang="zh-CN" altLang="zh-CN" dirty="0">
                <a:solidFill>
                  <a:schemeClr val="tx1"/>
                </a:solidFill>
              </a:rPr>
              <a:t>可用公钥</a:t>
            </a:r>
            <a:r>
              <a:rPr lang="zh-CN" altLang="en-US" dirty="0">
                <a:solidFill>
                  <a:schemeClr val="tx1"/>
                </a:solidFill>
              </a:rPr>
              <a:t>进行</a:t>
            </a:r>
            <a:r>
              <a:rPr lang="zh-CN" altLang="zh-CN" dirty="0">
                <a:solidFill>
                  <a:schemeClr val="tx1"/>
                </a:solidFill>
              </a:rPr>
              <a:t>解密，</a:t>
            </a:r>
            <a:r>
              <a:rPr lang="zh-CN" altLang="en-US" dirty="0">
                <a:solidFill>
                  <a:schemeClr val="tx1"/>
                </a:solidFill>
              </a:rPr>
              <a:t>从而可以</a:t>
            </a:r>
            <a:r>
              <a:rPr lang="zh-CN" altLang="zh-CN" dirty="0">
                <a:solidFill>
                  <a:schemeClr val="tx1"/>
                </a:solidFill>
              </a:rPr>
              <a:t>验证持有私钥方发布</a:t>
            </a:r>
            <a:r>
              <a:rPr lang="zh-CN" altLang="en-US" dirty="0">
                <a:solidFill>
                  <a:schemeClr val="tx1"/>
                </a:solidFill>
              </a:rPr>
              <a:t>信息</a:t>
            </a:r>
            <a:r>
              <a:rPr lang="zh-CN" altLang="zh-CN" dirty="0">
                <a:solidFill>
                  <a:schemeClr val="tx1"/>
                </a:solidFill>
              </a:rPr>
              <a:t>的</a:t>
            </a:r>
            <a:r>
              <a:rPr lang="zh-CN" altLang="en-US" dirty="0">
                <a:solidFill>
                  <a:schemeClr val="tx1"/>
                </a:solidFill>
              </a:rPr>
              <a:t>完整性</a:t>
            </a:r>
            <a:r>
              <a:rPr lang="zh-CN" altLang="zh-CN" dirty="0">
                <a:solidFill>
                  <a:schemeClr val="tx1"/>
                </a:solidFill>
              </a:rPr>
              <a:t>，</a:t>
            </a:r>
            <a:r>
              <a:rPr lang="zh-CN" altLang="en-US" dirty="0">
                <a:solidFill>
                  <a:schemeClr val="tx1"/>
                </a:solidFill>
              </a:rPr>
              <a:t>以及确认该信息确实是私钥持有者所发送。这里</a:t>
            </a:r>
            <a:r>
              <a:rPr lang="zh-CN" altLang="zh-CN" dirty="0">
                <a:solidFill>
                  <a:schemeClr val="tx1"/>
                </a:solidFill>
              </a:rPr>
              <a:t>，</a:t>
            </a:r>
            <a:r>
              <a:rPr lang="zh-CN" altLang="en-US" dirty="0">
                <a:solidFill>
                  <a:schemeClr val="tx1"/>
                </a:solidFill>
              </a:rPr>
              <a:t>私钥</a:t>
            </a:r>
            <a:r>
              <a:rPr lang="zh-CN" altLang="zh-CN" dirty="0">
                <a:solidFill>
                  <a:schemeClr val="tx1"/>
                </a:solidFill>
              </a:rPr>
              <a:t>被称作数字签名</a:t>
            </a:r>
            <a:r>
              <a:rPr lang="zh-CN" altLang="en-US" dirty="0">
                <a:solidFill>
                  <a:schemeClr val="tx1"/>
                </a:solidFill>
              </a:rPr>
              <a:t>，而</a:t>
            </a:r>
            <a:r>
              <a:rPr lang="zh-CN" altLang="zh-CN" dirty="0">
                <a:solidFill>
                  <a:schemeClr val="tx1"/>
                </a:solidFill>
              </a:rPr>
              <a:t>公钥就是数字证书。</a:t>
            </a:r>
          </a:p>
        </p:txBody>
      </p:sp>
      <p:sp>
        <p:nvSpPr>
          <p:cNvPr id="57348" name="文本框 5"/>
          <p:cNvSpPr txBox="1">
            <a:spLocks noChangeArrowheads="1"/>
          </p:cNvSpPr>
          <p:nvPr/>
        </p:nvSpPr>
        <p:spPr bwMode="auto">
          <a:xfrm>
            <a:off x="1366838" y="1282700"/>
            <a:ext cx="7116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非对称加密方法的出现带来了巨大的影响，甚至可以说是革命性的影响。特别是带来了一种新的安全属性：不可否认性，或称为抗抵赖性。</a:t>
            </a:r>
          </a:p>
        </p:txBody>
      </p:sp>
      <p:sp>
        <p:nvSpPr>
          <p:cNvPr id="57349" name="文本框 1"/>
          <p:cNvSpPr txBox="1">
            <a:spLocks noChangeArrowheads="1"/>
          </p:cNvSpPr>
          <p:nvPr/>
        </p:nvSpPr>
        <p:spPr bwMode="auto">
          <a:xfrm>
            <a:off x="1366838" y="2111375"/>
            <a:ext cx="46561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传统抗抵赖基本依靠验笔迹、骑缝章、骑缝签名等方法，这些方法无法应用到数字媒介上。非对称加密方法的出现为抗抵赖提供了可能，这就是数字签名。</a:t>
            </a:r>
          </a:p>
        </p:txBody>
      </p:sp>
      <p:pic>
        <p:nvPicPr>
          <p:cNvPr id="5735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97600" y="1997075"/>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BC933909-14CF-49CA-98E4-B8613FF700BE}"/>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34832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fade">
                                      <p:cBhvr>
                                        <p:cTn id="7" dur="1000"/>
                                        <p:tgtEl>
                                          <p:spTgt spid="57347"/>
                                        </p:tgtEl>
                                      </p:cBhvr>
                                    </p:animEffect>
                                    <p:anim calcmode="lin" valueType="num">
                                      <p:cBhvr>
                                        <p:cTn id="8" dur="1000" fill="hold"/>
                                        <p:tgtEl>
                                          <p:spTgt spid="57347"/>
                                        </p:tgtEl>
                                        <p:attrNameLst>
                                          <p:attrName>ppt_x</p:attrName>
                                        </p:attrNameLst>
                                      </p:cBhvr>
                                      <p:tavLst>
                                        <p:tav tm="0">
                                          <p:val>
                                            <p:strVal val="#ppt_x"/>
                                          </p:val>
                                        </p:tav>
                                        <p:tav tm="100000">
                                          <p:val>
                                            <p:strVal val="#ppt_x"/>
                                          </p:val>
                                        </p:tav>
                                      </p:tavLst>
                                    </p:anim>
                                    <p:anim calcmode="lin" valueType="num">
                                      <p:cBhvr>
                                        <p:cTn id="9" dur="1000" fill="hold"/>
                                        <p:tgtEl>
                                          <p:spTgt spid="573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0">
            <a:extLst>
              <a:ext uri="{FF2B5EF4-FFF2-40B4-BE49-F238E27FC236}">
                <a16:creationId xmlns:a16="http://schemas.microsoft.com/office/drawing/2014/main" id="{8E060DD3-D0C1-45A5-B966-E00D2C61C7F1}"/>
              </a:ext>
            </a:extLst>
          </p:cNvPr>
          <p:cNvGrpSpPr>
            <a:grpSpLocks/>
          </p:cNvGrpSpPr>
          <p:nvPr/>
        </p:nvGrpSpPr>
        <p:grpSpPr bwMode="auto">
          <a:xfrm>
            <a:off x="949698" y="3185667"/>
            <a:ext cx="7687155" cy="3527681"/>
            <a:chOff x="431" y="1117"/>
            <a:chExt cx="4898" cy="2358"/>
          </a:xfrm>
        </p:grpSpPr>
        <p:sp>
          <p:nvSpPr>
            <p:cNvPr id="4" name="Rectangle 6">
              <a:extLst>
                <a:ext uri="{FF2B5EF4-FFF2-40B4-BE49-F238E27FC236}">
                  <a16:creationId xmlns:a16="http://schemas.microsoft.com/office/drawing/2014/main" id="{CA1DD133-EAF7-47B0-A440-0E6F09F62A76}"/>
                </a:ext>
              </a:extLst>
            </p:cNvPr>
            <p:cNvSpPr>
              <a:spLocks noChangeArrowheads="1"/>
            </p:cNvSpPr>
            <p:nvPr/>
          </p:nvSpPr>
          <p:spPr bwMode="auto">
            <a:xfrm>
              <a:off x="431" y="2115"/>
              <a:ext cx="635" cy="317"/>
            </a:xfrm>
            <a:prstGeom prst="rect">
              <a:avLst/>
            </a:prstGeom>
            <a:solidFill>
              <a:srgbClr val="2D6BC7"/>
            </a:solidFill>
            <a:ln w="9525">
              <a:solidFill>
                <a:srgbClr val="1D528D"/>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信源</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1"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M</a:t>
              </a:r>
            </a:p>
          </p:txBody>
        </p:sp>
        <p:sp>
          <p:nvSpPr>
            <p:cNvPr id="5" name="Line 7">
              <a:extLst>
                <a:ext uri="{FF2B5EF4-FFF2-40B4-BE49-F238E27FC236}">
                  <a16:creationId xmlns:a16="http://schemas.microsoft.com/office/drawing/2014/main" id="{86FD4A19-235F-4870-A888-A480F2C0F2B7}"/>
                </a:ext>
              </a:extLst>
            </p:cNvPr>
            <p:cNvSpPr>
              <a:spLocks noChangeShapeType="1"/>
            </p:cNvSpPr>
            <p:nvPr/>
          </p:nvSpPr>
          <p:spPr bwMode="auto">
            <a:xfrm>
              <a:off x="1066" y="2251"/>
              <a:ext cx="453" cy="0"/>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6" name="Rectangle 8">
              <a:extLst>
                <a:ext uri="{FF2B5EF4-FFF2-40B4-BE49-F238E27FC236}">
                  <a16:creationId xmlns:a16="http://schemas.microsoft.com/office/drawing/2014/main" id="{EB54AFC8-E48D-4B35-A7F3-C881E4F32D67}"/>
                </a:ext>
              </a:extLst>
            </p:cNvPr>
            <p:cNvSpPr>
              <a:spLocks noChangeArrowheads="1"/>
            </p:cNvSpPr>
            <p:nvPr/>
          </p:nvSpPr>
          <p:spPr bwMode="auto">
            <a:xfrm>
              <a:off x="1156" y="1979"/>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m</a:t>
              </a:r>
            </a:p>
          </p:txBody>
        </p:sp>
        <p:grpSp>
          <p:nvGrpSpPr>
            <p:cNvPr id="7" name="Group 12">
              <a:extLst>
                <a:ext uri="{FF2B5EF4-FFF2-40B4-BE49-F238E27FC236}">
                  <a16:creationId xmlns:a16="http://schemas.microsoft.com/office/drawing/2014/main" id="{4D3FAE87-A985-412F-A76F-D179B61DA357}"/>
                </a:ext>
              </a:extLst>
            </p:cNvPr>
            <p:cNvGrpSpPr>
              <a:grpSpLocks/>
            </p:cNvGrpSpPr>
            <p:nvPr/>
          </p:nvGrpSpPr>
          <p:grpSpPr bwMode="auto">
            <a:xfrm>
              <a:off x="1519" y="1979"/>
              <a:ext cx="953" cy="589"/>
              <a:chOff x="1519" y="1979"/>
              <a:chExt cx="953" cy="589"/>
            </a:xfrm>
          </p:grpSpPr>
          <p:sp>
            <p:nvSpPr>
              <p:cNvPr id="34" name="Rectangle 9">
                <a:extLst>
                  <a:ext uri="{FF2B5EF4-FFF2-40B4-BE49-F238E27FC236}">
                    <a16:creationId xmlns:a16="http://schemas.microsoft.com/office/drawing/2014/main" id="{414F99BE-60C8-4845-9266-C841F864F1C2}"/>
                  </a:ext>
                </a:extLst>
              </p:cNvPr>
              <p:cNvSpPr>
                <a:spLocks noChangeArrowheads="1"/>
              </p:cNvSpPr>
              <p:nvPr/>
            </p:nvSpPr>
            <p:spPr bwMode="auto">
              <a:xfrm>
                <a:off x="1519" y="1979"/>
                <a:ext cx="953" cy="589"/>
              </a:xfrm>
              <a:prstGeom prst="rect">
                <a:avLst/>
              </a:prstGeom>
              <a:solidFill>
                <a:srgbClr val="2D6BC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2D6BC7"/>
                </a:extrusionClr>
                <a:contourClr>
                  <a:srgbClr val="2D6BC7"/>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加密器</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graphicFrame>
            <p:nvGraphicFramePr>
              <p:cNvPr id="35" name="Object 3">
                <a:extLst>
                  <a:ext uri="{FF2B5EF4-FFF2-40B4-BE49-F238E27FC236}">
                    <a16:creationId xmlns:a16="http://schemas.microsoft.com/office/drawing/2014/main" id="{7712D0F3-F183-44EC-B49F-750A41B5D960}"/>
                  </a:ext>
                </a:extLst>
              </p:cNvPr>
              <p:cNvGraphicFramePr>
                <a:graphicFrameLocks noChangeAspect="1"/>
              </p:cNvGraphicFramePr>
              <p:nvPr/>
            </p:nvGraphicFramePr>
            <p:xfrm>
              <a:off x="1610" y="2108"/>
              <a:ext cx="816" cy="287"/>
            </p:xfrm>
            <a:graphic>
              <a:graphicData uri="http://schemas.openxmlformats.org/presentationml/2006/ole">
                <mc:AlternateContent xmlns:mc="http://schemas.openxmlformats.org/markup-compatibility/2006">
                  <mc:Choice xmlns:v="urn:schemas-microsoft-com:vml" Requires="v">
                    <p:oleObj name="公式" r:id="rId2" imgW="685800" imgH="241200" progId="Equation.3">
                      <p:embed/>
                    </p:oleObj>
                  </mc:Choice>
                  <mc:Fallback>
                    <p:oleObj name="公式" r:id="rId2" imgW="685800" imgH="241200" progId="Equation.3">
                      <p:embed/>
                      <p:pic>
                        <p:nvPicPr>
                          <p:cNvPr id="39" name="Object 3">
                            <a:extLst>
                              <a:ext uri="{FF2B5EF4-FFF2-40B4-BE49-F238E27FC236}">
                                <a16:creationId xmlns:a16="http://schemas.microsoft.com/office/drawing/2014/main" id="{104FF460-F98E-4F3F-A5D5-F813AB3FF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 y="2108"/>
                            <a:ext cx="816" cy="287"/>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 name="Line 13">
              <a:extLst>
                <a:ext uri="{FF2B5EF4-FFF2-40B4-BE49-F238E27FC236}">
                  <a16:creationId xmlns:a16="http://schemas.microsoft.com/office/drawing/2014/main" id="{F03108E6-6094-452F-9910-89F10E0C11B3}"/>
                </a:ext>
              </a:extLst>
            </p:cNvPr>
            <p:cNvSpPr>
              <a:spLocks noChangeShapeType="1"/>
            </p:cNvSpPr>
            <p:nvPr/>
          </p:nvSpPr>
          <p:spPr bwMode="auto">
            <a:xfrm>
              <a:off x="2517" y="2251"/>
              <a:ext cx="817" cy="0"/>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grpSp>
          <p:nvGrpSpPr>
            <p:cNvPr id="9" name="Group 17">
              <a:extLst>
                <a:ext uri="{FF2B5EF4-FFF2-40B4-BE49-F238E27FC236}">
                  <a16:creationId xmlns:a16="http://schemas.microsoft.com/office/drawing/2014/main" id="{7F018E6D-63AD-44A2-94EC-D3B4EA3E9185}"/>
                </a:ext>
              </a:extLst>
            </p:cNvPr>
            <p:cNvGrpSpPr>
              <a:grpSpLocks/>
            </p:cNvGrpSpPr>
            <p:nvPr/>
          </p:nvGrpSpPr>
          <p:grpSpPr bwMode="auto">
            <a:xfrm>
              <a:off x="3334" y="1979"/>
              <a:ext cx="953" cy="589"/>
              <a:chOff x="3334" y="1979"/>
              <a:chExt cx="953" cy="589"/>
            </a:xfrm>
          </p:grpSpPr>
          <p:sp>
            <p:nvSpPr>
              <p:cNvPr id="32" name="Rectangle 15">
                <a:extLst>
                  <a:ext uri="{FF2B5EF4-FFF2-40B4-BE49-F238E27FC236}">
                    <a16:creationId xmlns:a16="http://schemas.microsoft.com/office/drawing/2014/main" id="{AF4EB789-84B3-4E46-B8ED-65371FC89EA6}"/>
                  </a:ext>
                </a:extLst>
              </p:cNvPr>
              <p:cNvSpPr>
                <a:spLocks noChangeArrowheads="1"/>
              </p:cNvSpPr>
              <p:nvPr/>
            </p:nvSpPr>
            <p:spPr bwMode="auto">
              <a:xfrm>
                <a:off x="3334" y="1979"/>
                <a:ext cx="953" cy="589"/>
              </a:xfrm>
              <a:prstGeom prst="rect">
                <a:avLst/>
              </a:prstGeom>
              <a:solidFill>
                <a:srgbClr val="2D6BC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2D6BC7"/>
                </a:extrusionClr>
                <a:contourClr>
                  <a:srgbClr val="2D6BC7"/>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解密器</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graphicFrame>
            <p:nvGraphicFramePr>
              <p:cNvPr id="33" name="Object 2">
                <a:extLst>
                  <a:ext uri="{FF2B5EF4-FFF2-40B4-BE49-F238E27FC236}">
                    <a16:creationId xmlns:a16="http://schemas.microsoft.com/office/drawing/2014/main" id="{96DE15D0-84D0-4D34-9B52-DAF5AA70D821}"/>
                  </a:ext>
                </a:extLst>
              </p:cNvPr>
              <p:cNvGraphicFramePr>
                <a:graphicFrameLocks noChangeAspect="1"/>
              </p:cNvGraphicFramePr>
              <p:nvPr/>
            </p:nvGraphicFramePr>
            <p:xfrm>
              <a:off x="3417" y="2108"/>
              <a:ext cx="832" cy="287"/>
            </p:xfrm>
            <a:graphic>
              <a:graphicData uri="http://schemas.openxmlformats.org/presentationml/2006/ole">
                <mc:AlternateContent xmlns:mc="http://schemas.openxmlformats.org/markup-compatibility/2006">
                  <mc:Choice xmlns:v="urn:schemas-microsoft-com:vml" Requires="v">
                    <p:oleObj name="公式" r:id="rId4" imgW="698400" imgH="241200" progId="Equation.3">
                      <p:embed/>
                    </p:oleObj>
                  </mc:Choice>
                  <mc:Fallback>
                    <p:oleObj name="公式" r:id="rId4" imgW="698400" imgH="241200" progId="Equation.3">
                      <p:embed/>
                      <p:pic>
                        <p:nvPicPr>
                          <p:cNvPr id="37" name="Object 2">
                            <a:extLst>
                              <a:ext uri="{FF2B5EF4-FFF2-40B4-BE49-F238E27FC236}">
                                <a16:creationId xmlns:a16="http://schemas.microsoft.com/office/drawing/2014/main" id="{7273A91A-166B-47B4-BE93-A0265661AB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7" y="2108"/>
                            <a:ext cx="832" cy="287"/>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 name="Line 18">
              <a:extLst>
                <a:ext uri="{FF2B5EF4-FFF2-40B4-BE49-F238E27FC236}">
                  <a16:creationId xmlns:a16="http://schemas.microsoft.com/office/drawing/2014/main" id="{4D9CA50A-DC26-43F7-AA64-5D3CB8ABAEB7}"/>
                </a:ext>
              </a:extLst>
            </p:cNvPr>
            <p:cNvSpPr>
              <a:spLocks noChangeShapeType="1"/>
            </p:cNvSpPr>
            <p:nvPr/>
          </p:nvSpPr>
          <p:spPr bwMode="auto">
            <a:xfrm>
              <a:off x="4332" y="2251"/>
              <a:ext cx="362" cy="0"/>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11" name="Rectangle 19">
              <a:extLst>
                <a:ext uri="{FF2B5EF4-FFF2-40B4-BE49-F238E27FC236}">
                  <a16:creationId xmlns:a16="http://schemas.microsoft.com/office/drawing/2014/main" id="{81871BF9-BCFB-4BF4-9D16-F3A2D1077028}"/>
                </a:ext>
              </a:extLst>
            </p:cNvPr>
            <p:cNvSpPr>
              <a:spLocks noChangeArrowheads="1"/>
            </p:cNvSpPr>
            <p:nvPr/>
          </p:nvSpPr>
          <p:spPr bwMode="auto">
            <a:xfrm>
              <a:off x="4694" y="2115"/>
              <a:ext cx="635" cy="317"/>
            </a:xfrm>
            <a:prstGeom prst="rect">
              <a:avLst/>
            </a:prstGeom>
            <a:solidFill>
              <a:srgbClr val="2D6BC7"/>
            </a:solidFill>
            <a:ln w="9525">
              <a:solidFill>
                <a:srgbClr val="1D528D"/>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接收者</a:t>
              </a:r>
              <a:endParaRPr kumimoji="0" lang="en-US" altLang="zh-CN" sz="1800" b="1" i="1"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2" name="Rectangle 20">
              <a:extLst>
                <a:ext uri="{FF2B5EF4-FFF2-40B4-BE49-F238E27FC236}">
                  <a16:creationId xmlns:a16="http://schemas.microsoft.com/office/drawing/2014/main" id="{E726408C-B963-46B1-A923-A685411D11B8}"/>
                </a:ext>
              </a:extLst>
            </p:cNvPr>
            <p:cNvSpPr>
              <a:spLocks noChangeArrowheads="1"/>
            </p:cNvSpPr>
            <p:nvPr/>
          </p:nvSpPr>
          <p:spPr bwMode="auto">
            <a:xfrm>
              <a:off x="4332" y="1979"/>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m</a:t>
              </a:r>
            </a:p>
          </p:txBody>
        </p:sp>
        <p:sp>
          <p:nvSpPr>
            <p:cNvPr id="13" name="Rectangle 21">
              <a:extLst>
                <a:ext uri="{FF2B5EF4-FFF2-40B4-BE49-F238E27FC236}">
                  <a16:creationId xmlns:a16="http://schemas.microsoft.com/office/drawing/2014/main" id="{F42CBBCB-7EFC-4E50-9B3F-1559B4B777B7}"/>
                </a:ext>
              </a:extLst>
            </p:cNvPr>
            <p:cNvSpPr>
              <a:spLocks noChangeArrowheads="1"/>
            </p:cNvSpPr>
            <p:nvPr/>
          </p:nvSpPr>
          <p:spPr bwMode="auto">
            <a:xfrm>
              <a:off x="1066" y="1344"/>
              <a:ext cx="771" cy="317"/>
            </a:xfrm>
            <a:prstGeom prst="rect">
              <a:avLst/>
            </a:prstGeom>
            <a:solidFill>
              <a:srgbClr val="2D6BC7"/>
            </a:solidFill>
            <a:ln w="9525">
              <a:solidFill>
                <a:srgbClr val="1D528D"/>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rPr>
                <a:t>非法接入者</a:t>
              </a:r>
              <a:endParaRPr kumimoji="0" lang="en-US" altLang="zh-CN" sz="1800" b="1" i="1"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Line 22">
              <a:extLst>
                <a:ext uri="{FF2B5EF4-FFF2-40B4-BE49-F238E27FC236}">
                  <a16:creationId xmlns:a16="http://schemas.microsoft.com/office/drawing/2014/main" id="{96607857-3143-4046-A48F-88370B225403}"/>
                </a:ext>
              </a:extLst>
            </p:cNvPr>
            <p:cNvSpPr>
              <a:spLocks noChangeShapeType="1"/>
            </p:cNvSpPr>
            <p:nvPr/>
          </p:nvSpPr>
          <p:spPr bwMode="auto">
            <a:xfrm>
              <a:off x="1837" y="1480"/>
              <a:ext cx="862" cy="0"/>
            </a:xfrm>
            <a:prstGeom prst="line">
              <a:avLst/>
            </a:prstGeom>
            <a:noFill/>
            <a:ln w="9525">
              <a:solidFill>
                <a:srgbClr val="1D528D"/>
              </a:solidFill>
              <a:miter lim="800000"/>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15" name="Line 23">
              <a:extLst>
                <a:ext uri="{FF2B5EF4-FFF2-40B4-BE49-F238E27FC236}">
                  <a16:creationId xmlns:a16="http://schemas.microsoft.com/office/drawing/2014/main" id="{E53FB476-A3E6-4F24-83D0-CBB566D45631}"/>
                </a:ext>
              </a:extLst>
            </p:cNvPr>
            <p:cNvSpPr>
              <a:spLocks noChangeShapeType="1"/>
            </p:cNvSpPr>
            <p:nvPr/>
          </p:nvSpPr>
          <p:spPr bwMode="auto">
            <a:xfrm>
              <a:off x="2699" y="1480"/>
              <a:ext cx="0" cy="771"/>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16" name="Rectangle 24">
              <a:extLst>
                <a:ext uri="{FF2B5EF4-FFF2-40B4-BE49-F238E27FC236}">
                  <a16:creationId xmlns:a16="http://schemas.microsoft.com/office/drawing/2014/main" id="{26C78F60-FEA8-45B3-994C-CD7446BDD734}"/>
                </a:ext>
              </a:extLst>
            </p:cNvPr>
            <p:cNvSpPr>
              <a:spLocks noChangeArrowheads="1"/>
            </p:cNvSpPr>
            <p:nvPr/>
          </p:nvSpPr>
          <p:spPr bwMode="auto">
            <a:xfrm>
              <a:off x="1927" y="1117"/>
              <a:ext cx="81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搭线信道</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（主动攻击）</a:t>
              </a:r>
            </a:p>
          </p:txBody>
        </p:sp>
        <p:sp>
          <p:nvSpPr>
            <p:cNvPr id="17" name="Rectangle 25">
              <a:extLst>
                <a:ext uri="{FF2B5EF4-FFF2-40B4-BE49-F238E27FC236}">
                  <a16:creationId xmlns:a16="http://schemas.microsoft.com/office/drawing/2014/main" id="{D66BBFF6-BD8F-430F-AC58-9FEC3B63300D}"/>
                </a:ext>
              </a:extLst>
            </p:cNvPr>
            <p:cNvSpPr>
              <a:spLocks noChangeArrowheads="1"/>
            </p:cNvSpPr>
            <p:nvPr/>
          </p:nvSpPr>
          <p:spPr bwMode="auto">
            <a:xfrm>
              <a:off x="2109" y="1525"/>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C ’</a:t>
              </a:r>
            </a:p>
          </p:txBody>
        </p:sp>
        <p:sp>
          <p:nvSpPr>
            <p:cNvPr id="18" name="Line 26">
              <a:extLst>
                <a:ext uri="{FF2B5EF4-FFF2-40B4-BE49-F238E27FC236}">
                  <a16:creationId xmlns:a16="http://schemas.microsoft.com/office/drawing/2014/main" id="{AAF0DD49-505A-4879-A080-CF3D6922EE39}"/>
                </a:ext>
              </a:extLst>
            </p:cNvPr>
            <p:cNvSpPr>
              <a:spLocks noChangeShapeType="1"/>
            </p:cNvSpPr>
            <p:nvPr/>
          </p:nvSpPr>
          <p:spPr bwMode="auto">
            <a:xfrm flipV="1">
              <a:off x="3061" y="1480"/>
              <a:ext cx="0" cy="771"/>
            </a:xfrm>
            <a:prstGeom prst="line">
              <a:avLst/>
            </a:prstGeom>
            <a:noFill/>
            <a:ln w="9525">
              <a:solidFill>
                <a:srgbClr val="1D528D"/>
              </a:solidFill>
              <a:miter lim="800000"/>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19" name="Line 27">
              <a:extLst>
                <a:ext uri="{FF2B5EF4-FFF2-40B4-BE49-F238E27FC236}">
                  <a16:creationId xmlns:a16="http://schemas.microsoft.com/office/drawing/2014/main" id="{2C090C2D-A925-48C3-A253-D1F44E68FB21}"/>
                </a:ext>
              </a:extLst>
            </p:cNvPr>
            <p:cNvSpPr>
              <a:spLocks noChangeShapeType="1"/>
            </p:cNvSpPr>
            <p:nvPr/>
          </p:nvSpPr>
          <p:spPr bwMode="auto">
            <a:xfrm>
              <a:off x="3061" y="1480"/>
              <a:ext cx="908" cy="0"/>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20" name="Rectangle 28">
              <a:extLst>
                <a:ext uri="{FF2B5EF4-FFF2-40B4-BE49-F238E27FC236}">
                  <a16:creationId xmlns:a16="http://schemas.microsoft.com/office/drawing/2014/main" id="{993C469C-35D2-4877-B732-5F67836BADD5}"/>
                </a:ext>
              </a:extLst>
            </p:cNvPr>
            <p:cNvSpPr>
              <a:spLocks noChangeArrowheads="1"/>
            </p:cNvSpPr>
            <p:nvPr/>
          </p:nvSpPr>
          <p:spPr bwMode="auto">
            <a:xfrm>
              <a:off x="3107" y="1117"/>
              <a:ext cx="81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搭线信道</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（被动攻击）</a:t>
              </a:r>
            </a:p>
          </p:txBody>
        </p:sp>
        <p:sp>
          <p:nvSpPr>
            <p:cNvPr id="21" name="Rectangle 29">
              <a:extLst>
                <a:ext uri="{FF2B5EF4-FFF2-40B4-BE49-F238E27FC236}">
                  <a16:creationId xmlns:a16="http://schemas.microsoft.com/office/drawing/2014/main" id="{5947FB08-FCE7-4B77-A7F1-19A6DDBC3AD9}"/>
                </a:ext>
              </a:extLst>
            </p:cNvPr>
            <p:cNvSpPr>
              <a:spLocks noChangeArrowheads="1"/>
            </p:cNvSpPr>
            <p:nvPr/>
          </p:nvSpPr>
          <p:spPr bwMode="auto">
            <a:xfrm>
              <a:off x="3969" y="1344"/>
              <a:ext cx="771" cy="317"/>
            </a:xfrm>
            <a:prstGeom prst="rect">
              <a:avLst/>
            </a:prstGeom>
            <a:solidFill>
              <a:srgbClr val="2D6BC7"/>
            </a:solidFill>
            <a:ln w="9525">
              <a:solidFill>
                <a:srgbClr val="1D528D"/>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密码分析员</a:t>
              </a:r>
              <a:endParaRPr kumimoji="0" lang="en-US" altLang="zh-CN" sz="1800" b="1" i="1"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2" name="Line 30">
              <a:extLst>
                <a:ext uri="{FF2B5EF4-FFF2-40B4-BE49-F238E27FC236}">
                  <a16:creationId xmlns:a16="http://schemas.microsoft.com/office/drawing/2014/main" id="{A2CEEE26-79C2-42B7-A070-0B67CCC507FD}"/>
                </a:ext>
              </a:extLst>
            </p:cNvPr>
            <p:cNvSpPr>
              <a:spLocks noChangeShapeType="1"/>
            </p:cNvSpPr>
            <p:nvPr/>
          </p:nvSpPr>
          <p:spPr bwMode="auto">
            <a:xfrm>
              <a:off x="4740" y="1480"/>
              <a:ext cx="499" cy="0"/>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23" name="Rectangle 31">
              <a:extLst>
                <a:ext uri="{FF2B5EF4-FFF2-40B4-BE49-F238E27FC236}">
                  <a16:creationId xmlns:a16="http://schemas.microsoft.com/office/drawing/2014/main" id="{98CAAD4A-B6A2-4947-9523-3BD19406D3B3}"/>
                </a:ext>
              </a:extLst>
            </p:cNvPr>
            <p:cNvSpPr>
              <a:spLocks noChangeArrowheads="1"/>
            </p:cNvSpPr>
            <p:nvPr/>
          </p:nvSpPr>
          <p:spPr bwMode="auto">
            <a:xfrm>
              <a:off x="4876" y="1162"/>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m‘</a:t>
              </a:r>
            </a:p>
          </p:txBody>
        </p:sp>
        <p:sp>
          <p:nvSpPr>
            <p:cNvPr id="24" name="Rectangle 32">
              <a:extLst>
                <a:ext uri="{FF2B5EF4-FFF2-40B4-BE49-F238E27FC236}">
                  <a16:creationId xmlns:a16="http://schemas.microsoft.com/office/drawing/2014/main" id="{AF4B0072-0F03-4C5F-8CEA-2383C017BB68}"/>
                </a:ext>
              </a:extLst>
            </p:cNvPr>
            <p:cNvSpPr>
              <a:spLocks noChangeArrowheads="1"/>
            </p:cNvSpPr>
            <p:nvPr/>
          </p:nvSpPr>
          <p:spPr bwMode="auto">
            <a:xfrm>
              <a:off x="1655" y="3113"/>
              <a:ext cx="635" cy="362"/>
            </a:xfrm>
            <a:prstGeom prst="rect">
              <a:avLst/>
            </a:prstGeom>
            <a:solidFill>
              <a:srgbClr val="2D6BC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2D6BC7"/>
              </a:extrusionClr>
              <a:contourClr>
                <a:srgbClr val="2D6BC7"/>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密钥源</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K</a:t>
              </a:r>
              <a:r>
                <a:rPr kumimoji="0" lang="en-US" altLang="zh-CN" sz="1800" b="1" i="0" u="none" strike="noStrike" kern="0" cap="none" spc="0" normalizeH="0" baseline="-25000" noProof="0">
                  <a:ln>
                    <a:noFill/>
                  </a:ln>
                  <a:solidFill>
                    <a:srgbClr val="FFFFFF"/>
                  </a:solidFill>
                  <a:effectLst/>
                  <a:uLnTx/>
                  <a:uFillTx/>
                  <a:latin typeface="Arial" panose="020B0604020202020204" pitchFamily="34" charset="0"/>
                  <a:ea typeface="宋体" panose="02010600030101010101" pitchFamily="2" charset="-122"/>
                </a:rPr>
                <a:t>1</a:t>
              </a:r>
            </a:p>
          </p:txBody>
        </p:sp>
        <p:sp>
          <p:nvSpPr>
            <p:cNvPr id="25" name="Line 33">
              <a:extLst>
                <a:ext uri="{FF2B5EF4-FFF2-40B4-BE49-F238E27FC236}">
                  <a16:creationId xmlns:a16="http://schemas.microsoft.com/office/drawing/2014/main" id="{E24E02ED-3FAA-48E7-95D8-5BBCD30964F7}"/>
                </a:ext>
              </a:extLst>
            </p:cNvPr>
            <p:cNvSpPr>
              <a:spLocks noChangeShapeType="1"/>
            </p:cNvSpPr>
            <p:nvPr/>
          </p:nvSpPr>
          <p:spPr bwMode="auto">
            <a:xfrm flipV="1">
              <a:off x="1973" y="2568"/>
              <a:ext cx="0" cy="499"/>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26" name="Rectangle 34">
              <a:extLst>
                <a:ext uri="{FF2B5EF4-FFF2-40B4-BE49-F238E27FC236}">
                  <a16:creationId xmlns:a16="http://schemas.microsoft.com/office/drawing/2014/main" id="{45A0C1DE-43F2-4579-B6DB-3DC1E5A88A26}"/>
                </a:ext>
              </a:extLst>
            </p:cNvPr>
            <p:cNvSpPr>
              <a:spLocks noChangeArrowheads="1"/>
            </p:cNvSpPr>
            <p:nvPr/>
          </p:nvSpPr>
          <p:spPr bwMode="auto">
            <a:xfrm>
              <a:off x="2064" y="2659"/>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k</a:t>
              </a:r>
              <a:r>
                <a:rPr kumimoji="0" lang="en-US" altLang="zh-CN" sz="1800" b="0" i="0" u="none" strike="noStrike" kern="0" cap="none" spc="0" normalizeH="0" baseline="-25000" noProof="0">
                  <a:ln>
                    <a:noFill/>
                  </a:ln>
                  <a:solidFill>
                    <a:srgbClr val="1D528D"/>
                  </a:solidFill>
                  <a:effectLst/>
                  <a:uLnTx/>
                  <a:uFillTx/>
                  <a:latin typeface="Arial" panose="020B0604020202020204" pitchFamily="34" charset="0"/>
                  <a:ea typeface="宋体" panose="02010600030101010101" pitchFamily="2" charset="-122"/>
                </a:rPr>
                <a:t>1</a:t>
              </a:r>
              <a:endParaRPr kumimoji="0" lang="en-US" altLang="zh-CN"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27" name="Rectangle 35">
              <a:extLst>
                <a:ext uri="{FF2B5EF4-FFF2-40B4-BE49-F238E27FC236}">
                  <a16:creationId xmlns:a16="http://schemas.microsoft.com/office/drawing/2014/main" id="{5E2E795B-24A1-456A-98BB-5F177E487300}"/>
                </a:ext>
              </a:extLst>
            </p:cNvPr>
            <p:cNvSpPr>
              <a:spLocks noChangeArrowheads="1"/>
            </p:cNvSpPr>
            <p:nvPr/>
          </p:nvSpPr>
          <p:spPr bwMode="auto">
            <a:xfrm>
              <a:off x="3470" y="3113"/>
              <a:ext cx="635" cy="362"/>
            </a:xfrm>
            <a:prstGeom prst="rect">
              <a:avLst/>
            </a:prstGeom>
            <a:solidFill>
              <a:srgbClr val="2D6BC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2D6BC7"/>
              </a:extrusionClr>
              <a:contourClr>
                <a:srgbClr val="2D6BC7"/>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密钥源</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K</a:t>
              </a:r>
              <a:r>
                <a:rPr kumimoji="0" lang="en-US" altLang="zh-CN" sz="1800" b="1" i="0" u="none" strike="noStrike" kern="0" cap="none" spc="0" normalizeH="0" baseline="-25000" noProof="0">
                  <a:ln>
                    <a:noFill/>
                  </a:ln>
                  <a:solidFill>
                    <a:srgbClr val="FFFFFF"/>
                  </a:solidFill>
                  <a:effectLst/>
                  <a:uLnTx/>
                  <a:uFillTx/>
                  <a:latin typeface="Arial" panose="020B0604020202020204" pitchFamily="34" charset="0"/>
                  <a:ea typeface="宋体" panose="02010600030101010101" pitchFamily="2" charset="-122"/>
                </a:rPr>
                <a:t>2</a:t>
              </a:r>
            </a:p>
          </p:txBody>
        </p:sp>
        <p:sp>
          <p:nvSpPr>
            <p:cNvPr id="28" name="Line 36">
              <a:extLst>
                <a:ext uri="{FF2B5EF4-FFF2-40B4-BE49-F238E27FC236}">
                  <a16:creationId xmlns:a16="http://schemas.microsoft.com/office/drawing/2014/main" id="{1C191538-E867-4716-91CA-CF543A68C5CC}"/>
                </a:ext>
              </a:extLst>
            </p:cNvPr>
            <p:cNvSpPr>
              <a:spLocks noChangeShapeType="1"/>
            </p:cNvSpPr>
            <p:nvPr/>
          </p:nvSpPr>
          <p:spPr bwMode="auto">
            <a:xfrm flipV="1">
              <a:off x="3833" y="2568"/>
              <a:ext cx="0" cy="499"/>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29" name="Rectangle 37">
              <a:extLst>
                <a:ext uri="{FF2B5EF4-FFF2-40B4-BE49-F238E27FC236}">
                  <a16:creationId xmlns:a16="http://schemas.microsoft.com/office/drawing/2014/main" id="{820069BC-0435-41BE-82D7-9DDF608EA512}"/>
                </a:ext>
              </a:extLst>
            </p:cNvPr>
            <p:cNvSpPr>
              <a:spLocks noChangeArrowheads="1"/>
            </p:cNvSpPr>
            <p:nvPr/>
          </p:nvSpPr>
          <p:spPr bwMode="auto">
            <a:xfrm>
              <a:off x="3923" y="2659"/>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k</a:t>
              </a:r>
              <a:r>
                <a:rPr kumimoji="0" lang="en-US" altLang="zh-CN" sz="1800" b="0" i="0" u="none" strike="noStrike" kern="0" cap="none" spc="0" normalizeH="0" baseline="-25000" noProof="0">
                  <a:ln>
                    <a:noFill/>
                  </a:ln>
                  <a:solidFill>
                    <a:srgbClr val="1D528D"/>
                  </a:solidFill>
                  <a:effectLst/>
                  <a:uLnTx/>
                  <a:uFillTx/>
                  <a:latin typeface="Arial" panose="020B0604020202020204" pitchFamily="34" charset="0"/>
                  <a:ea typeface="宋体" panose="02010600030101010101" pitchFamily="2" charset="-122"/>
                </a:rPr>
                <a:t>2</a:t>
              </a:r>
              <a:endParaRPr kumimoji="0" lang="en-US" altLang="zh-CN"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30" name="Line 38">
              <a:extLst>
                <a:ext uri="{FF2B5EF4-FFF2-40B4-BE49-F238E27FC236}">
                  <a16:creationId xmlns:a16="http://schemas.microsoft.com/office/drawing/2014/main" id="{1CE7B9E0-A328-4565-BAEF-DAE180182B6E}"/>
                </a:ext>
              </a:extLst>
            </p:cNvPr>
            <p:cNvSpPr>
              <a:spLocks noChangeShapeType="1"/>
            </p:cNvSpPr>
            <p:nvPr/>
          </p:nvSpPr>
          <p:spPr bwMode="auto">
            <a:xfrm>
              <a:off x="2336" y="3249"/>
              <a:ext cx="1134" cy="0"/>
            </a:xfrm>
            <a:prstGeom prst="line">
              <a:avLst/>
            </a:prstGeom>
            <a:noFill/>
            <a:ln w="9525">
              <a:solidFill>
                <a:srgbClr val="1D528D"/>
              </a:solidFill>
              <a:prstDash val="dash"/>
              <a:miter lim="800000"/>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31" name="Rectangle 39">
              <a:extLst>
                <a:ext uri="{FF2B5EF4-FFF2-40B4-BE49-F238E27FC236}">
                  <a16:creationId xmlns:a16="http://schemas.microsoft.com/office/drawing/2014/main" id="{1304F087-219B-40E7-8595-95A863E702EB}"/>
                </a:ext>
              </a:extLst>
            </p:cNvPr>
            <p:cNvSpPr>
              <a:spLocks noChangeArrowheads="1"/>
            </p:cNvSpPr>
            <p:nvPr/>
          </p:nvSpPr>
          <p:spPr bwMode="auto">
            <a:xfrm>
              <a:off x="2517" y="2840"/>
              <a:ext cx="81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密钥信道</a:t>
              </a:r>
            </a:p>
          </p:txBody>
        </p:sp>
      </p:grpSp>
      <p:sp>
        <p:nvSpPr>
          <p:cNvPr id="36" name="文本框 35">
            <a:extLst>
              <a:ext uri="{FF2B5EF4-FFF2-40B4-BE49-F238E27FC236}">
                <a16:creationId xmlns:a16="http://schemas.microsoft.com/office/drawing/2014/main" id="{99A8CFD1-D93F-4311-B739-CA77C745F735}"/>
              </a:ext>
            </a:extLst>
          </p:cNvPr>
          <p:cNvSpPr txBox="1"/>
          <p:nvPr/>
        </p:nvSpPr>
        <p:spPr>
          <a:xfrm>
            <a:off x="949698" y="4546408"/>
            <a:ext cx="7604908" cy="1200329"/>
          </a:xfrm>
          <a:prstGeom prst="rect">
            <a:avLst/>
          </a:prstGeom>
          <a:solidFill>
            <a:srgbClr val="00B0F0"/>
          </a:solidFill>
        </p:spPr>
        <p:txBody>
          <a:bodyPr wrap="square" rtlCol="0">
            <a:spAutoFit/>
          </a:bodyPr>
          <a:lstStyle/>
          <a:p>
            <a:r>
              <a:rPr lang="zh-CN" altLang="en-US" sz="3600" dirty="0">
                <a:solidFill>
                  <a:srgbClr val="FFFF00"/>
                </a:solidFill>
                <a:latin typeface="+mn-ea"/>
              </a:rPr>
              <a:t>注意：</a:t>
            </a:r>
            <a:endParaRPr lang="en-US" altLang="zh-CN" sz="3600" dirty="0">
              <a:solidFill>
                <a:srgbClr val="FFFF00"/>
              </a:solidFill>
              <a:latin typeface="+mn-ea"/>
            </a:endParaRPr>
          </a:p>
          <a:p>
            <a:r>
              <a:rPr lang="en-US" altLang="zh-CN" sz="3600" dirty="0">
                <a:solidFill>
                  <a:srgbClr val="FFFF00"/>
                </a:solidFill>
                <a:latin typeface="+mn-ea"/>
              </a:rPr>
              <a:t>k</a:t>
            </a:r>
            <a:r>
              <a:rPr lang="en-US" altLang="zh-CN" sz="3600" baseline="-25000" dirty="0">
                <a:solidFill>
                  <a:srgbClr val="FFFF00"/>
                </a:solidFill>
                <a:latin typeface="+mn-ea"/>
              </a:rPr>
              <a:t>1</a:t>
            </a:r>
            <a:r>
              <a:rPr lang="zh-CN" altLang="en-US" sz="3600" dirty="0">
                <a:solidFill>
                  <a:srgbClr val="FFFF00"/>
                </a:solidFill>
                <a:latin typeface="+mn-ea"/>
              </a:rPr>
              <a:t>和</a:t>
            </a:r>
            <a:r>
              <a:rPr lang="en-US" altLang="zh-CN" sz="3600" dirty="0">
                <a:solidFill>
                  <a:srgbClr val="FFFF00"/>
                </a:solidFill>
                <a:latin typeface="+mn-ea"/>
              </a:rPr>
              <a:t>k</a:t>
            </a:r>
            <a:r>
              <a:rPr lang="en-US" altLang="zh-CN" sz="3600" baseline="-25000" dirty="0">
                <a:solidFill>
                  <a:srgbClr val="FFFF00"/>
                </a:solidFill>
                <a:latin typeface="+mn-ea"/>
              </a:rPr>
              <a:t>2</a:t>
            </a:r>
            <a:r>
              <a:rPr lang="zh-CN" altLang="en-US" sz="3600" dirty="0">
                <a:solidFill>
                  <a:srgbClr val="FFFF00"/>
                </a:solidFill>
                <a:latin typeface="+mn-ea"/>
              </a:rPr>
              <a:t>既可以相等也可以不相等。</a:t>
            </a:r>
          </a:p>
        </p:txBody>
      </p:sp>
      <p:sp>
        <p:nvSpPr>
          <p:cNvPr id="37" name="文本框 36">
            <a:extLst>
              <a:ext uri="{FF2B5EF4-FFF2-40B4-BE49-F238E27FC236}">
                <a16:creationId xmlns:a16="http://schemas.microsoft.com/office/drawing/2014/main" id="{6F88EA2F-38B6-4AAF-BA0B-658373BB63DB}"/>
              </a:ext>
            </a:extLst>
          </p:cNvPr>
          <p:cNvSpPr txBox="1"/>
          <p:nvPr/>
        </p:nvSpPr>
        <p:spPr>
          <a:xfrm>
            <a:off x="1111147" y="1175696"/>
            <a:ext cx="2352317"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q"/>
            </a:pPr>
            <a:r>
              <a:rPr lang="zh-CN" altLang="en-US" dirty="0"/>
              <a:t>经典的安全模型</a:t>
            </a:r>
          </a:p>
        </p:txBody>
      </p:sp>
      <p:sp>
        <p:nvSpPr>
          <p:cNvPr id="39" name="矩形 38">
            <a:extLst>
              <a:ext uri="{FF2B5EF4-FFF2-40B4-BE49-F238E27FC236}">
                <a16:creationId xmlns:a16="http://schemas.microsoft.com/office/drawing/2014/main" id="{0A7AF7CB-1566-453F-9B2F-02FA2057B4B2}"/>
              </a:ext>
            </a:extLst>
          </p:cNvPr>
          <p:cNvSpPr/>
          <p:nvPr/>
        </p:nvSpPr>
        <p:spPr>
          <a:xfrm>
            <a:off x="1111147" y="1669117"/>
            <a:ext cx="7575550" cy="646331"/>
          </a:xfrm>
          <a:prstGeom prst="rect">
            <a:avLst/>
          </a:prstGeom>
        </p:spPr>
        <p:txBody>
          <a:bodyPr wrap="square">
            <a:spAutoFit/>
          </a:bodyPr>
          <a:lstStyle/>
          <a:p>
            <a:pPr eaLnBrk="1" fontAlgn="auto" hangingPunct="1">
              <a:spcBef>
                <a:spcPts val="0"/>
              </a:spcBef>
              <a:spcAft>
                <a:spcPts val="0"/>
              </a:spcAft>
              <a:defRPr/>
            </a:pPr>
            <a:r>
              <a:rPr lang="zh-CN" altLang="en-US" dirty="0">
                <a:latin typeface="+mn-ea"/>
              </a:rPr>
              <a:t>密码学、</a:t>
            </a:r>
            <a:r>
              <a:rPr lang="zh-CN" altLang="zh-CN" dirty="0">
                <a:latin typeface="+mn-ea"/>
              </a:rPr>
              <a:t>访问控制技术</a:t>
            </a:r>
            <a:r>
              <a:rPr lang="zh-CN" altLang="en-US" dirty="0">
                <a:latin typeface="+mn-ea"/>
              </a:rPr>
              <a:t>、信息系统安全模型及评价的理论和技术等得到了很大发展。以上述技术为基础构建安全防范体系成为当时的主流。</a:t>
            </a:r>
          </a:p>
        </p:txBody>
      </p:sp>
      <p:sp>
        <p:nvSpPr>
          <p:cNvPr id="40" name="文本框 39">
            <a:extLst>
              <a:ext uri="{FF2B5EF4-FFF2-40B4-BE49-F238E27FC236}">
                <a16:creationId xmlns:a16="http://schemas.microsoft.com/office/drawing/2014/main" id="{8ADA3406-6832-4498-9858-897A7B9C682C}"/>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216214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46339B6-5974-4DA9-89D7-E5075B47E33D}"/>
              </a:ext>
            </a:extLst>
          </p:cNvPr>
          <p:cNvSpPr/>
          <p:nvPr/>
        </p:nvSpPr>
        <p:spPr>
          <a:xfrm>
            <a:off x="977566" y="1657802"/>
            <a:ext cx="7743811" cy="1200329"/>
          </a:xfrm>
          <a:prstGeom prst="rect">
            <a:avLst/>
          </a:prstGeom>
        </p:spPr>
        <p:txBody>
          <a:bodyPr wrap="square">
            <a:spAutoFit/>
          </a:bodyPr>
          <a:lstStyle/>
          <a:p>
            <a:pPr eaLnBrk="1" fontAlgn="auto" hangingPunct="1">
              <a:spcBef>
                <a:spcPts val="0"/>
              </a:spcBef>
              <a:spcAft>
                <a:spcPts val="0"/>
              </a:spcAft>
              <a:defRPr/>
            </a:pPr>
            <a:r>
              <a:rPr lang="zh-CN" altLang="en-US" kern="100" dirty="0">
                <a:latin typeface="Times New Roman" panose="02020603050405020304" pitchFamily="18" charset="0"/>
                <a:ea typeface="宋体" panose="02010600030101010101" pitchFamily="2" charset="-122"/>
              </a:rPr>
              <a:t>上世纪九十年代后</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全球迅速进入到以</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INTERNET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为代表信息时代，基于</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INTERNET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的应用在各个领域不断普及和深入。同时，以</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INTERNET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技术为背景的网络犯罪行为也日渐严重，单纯依靠加密体系的“御敌以国门之外”思想无法应付千变万化的攻击行为。</a:t>
            </a:r>
            <a:endParaRPr lang="zh-CN" altLang="en-US" dirty="0">
              <a:latin typeface="+mn-lt"/>
            </a:endParaRPr>
          </a:p>
        </p:txBody>
      </p:sp>
      <p:sp>
        <p:nvSpPr>
          <p:cNvPr id="4" name="矩形 3">
            <a:extLst>
              <a:ext uri="{FF2B5EF4-FFF2-40B4-BE49-F238E27FC236}">
                <a16:creationId xmlns:a16="http://schemas.microsoft.com/office/drawing/2014/main" id="{B3E1E2AC-801F-4AA5-9A80-B17D2654AA02}"/>
              </a:ext>
            </a:extLst>
          </p:cNvPr>
          <p:cNvSpPr/>
          <p:nvPr/>
        </p:nvSpPr>
        <p:spPr>
          <a:xfrm>
            <a:off x="977566" y="1161749"/>
            <a:ext cx="2031325" cy="369332"/>
          </a:xfrm>
          <a:prstGeom prst="rect">
            <a:avLst/>
          </a:prstGeom>
        </p:spPr>
        <p:txBody>
          <a:bodyPr wrap="none">
            <a:spAutoFit/>
          </a:bodyPr>
          <a:lstStyle/>
          <a:p>
            <a:r>
              <a:rPr lang="zh-CN" altLang="en-US" dirty="0"/>
              <a:t>三、信息保障阶段</a:t>
            </a:r>
          </a:p>
        </p:txBody>
      </p:sp>
      <p:sp>
        <p:nvSpPr>
          <p:cNvPr id="5" name="文本框 4">
            <a:extLst>
              <a:ext uri="{FF2B5EF4-FFF2-40B4-BE49-F238E27FC236}">
                <a16:creationId xmlns:a16="http://schemas.microsoft.com/office/drawing/2014/main" id="{8D9DC50B-074A-4C24-B744-97CA84C5A014}"/>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
        <p:nvSpPr>
          <p:cNvPr id="12" name="矩形 11">
            <a:extLst>
              <a:ext uri="{FF2B5EF4-FFF2-40B4-BE49-F238E27FC236}">
                <a16:creationId xmlns:a16="http://schemas.microsoft.com/office/drawing/2014/main" id="{DF6A5555-A3AC-44C0-ACAF-A66CE35B420D}"/>
              </a:ext>
            </a:extLst>
          </p:cNvPr>
          <p:cNvSpPr/>
          <p:nvPr/>
        </p:nvSpPr>
        <p:spPr>
          <a:xfrm>
            <a:off x="977566" y="3131094"/>
            <a:ext cx="7713076" cy="923330"/>
          </a:xfrm>
          <a:prstGeom prst="rect">
            <a:avLst/>
          </a:prstGeom>
        </p:spPr>
        <p:txBody>
          <a:bodyPr wrap="square">
            <a:spAutoFit/>
          </a:bodyPr>
          <a:lstStyle/>
          <a:p>
            <a:r>
              <a:rPr lang="en-US" altLang="zh-CN" dirty="0"/>
              <a:t>1998</a:t>
            </a:r>
            <a:r>
              <a:rPr lang="zh-CN" altLang="en-US" dirty="0"/>
              <a:t>年</a:t>
            </a:r>
            <a:r>
              <a:rPr lang="en-US" altLang="zh-CN" dirty="0"/>
              <a:t>10</a:t>
            </a:r>
            <a:r>
              <a:rPr lang="zh-CN" altLang="en-US" dirty="0"/>
              <a:t>月，美国美国安全局发布了“信息保障技术框架（</a:t>
            </a:r>
            <a:r>
              <a:rPr lang="fr-FR" altLang="zh-CN" dirty="0"/>
              <a:t>Information Assurance Technical Framework</a:t>
            </a:r>
            <a:r>
              <a:rPr lang="zh-CN" altLang="fr-FR" dirty="0"/>
              <a:t>：</a:t>
            </a:r>
            <a:r>
              <a:rPr lang="fr-FR" altLang="zh-CN" dirty="0"/>
              <a:t>IATF</a:t>
            </a:r>
            <a:r>
              <a:rPr lang="zh-CN" altLang="fr-FR" dirty="0"/>
              <a:t>）</a:t>
            </a:r>
            <a:r>
              <a:rPr lang="zh-CN" altLang="en-US" dirty="0"/>
              <a:t>”</a:t>
            </a:r>
            <a:r>
              <a:rPr lang="en-US" altLang="zh-CN" dirty="0"/>
              <a:t>1.1</a:t>
            </a:r>
            <a:r>
              <a:rPr lang="zh-CN" altLang="en-US" dirty="0"/>
              <a:t>版本，并在以后的几年中陆续不断发布了更加完善的版本 。</a:t>
            </a:r>
          </a:p>
        </p:txBody>
      </p:sp>
    </p:spTree>
    <p:extLst>
      <p:ext uri="{BB962C8B-B14F-4D97-AF65-F5344CB8AC3E}">
        <p14:creationId xmlns:p14="http://schemas.microsoft.com/office/powerpoint/2010/main" val="274047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AE34370-7A01-4D9B-BC81-9B30B44790FC}"/>
              </a:ext>
            </a:extLst>
          </p:cNvPr>
          <p:cNvSpPr/>
          <p:nvPr/>
        </p:nvSpPr>
        <p:spPr>
          <a:xfrm>
            <a:off x="1239838" y="1196975"/>
            <a:ext cx="4802187" cy="1477963"/>
          </a:xfrm>
          <a:prstGeom prst="rect">
            <a:avLst/>
          </a:prstGeom>
        </p:spPr>
        <p:txBody>
          <a:bodyPr>
            <a:spAutoFit/>
          </a:bodyPr>
          <a:lstStyle/>
          <a:p>
            <a:pPr eaLnBrk="1" fontAlgn="auto" hangingPunct="1">
              <a:spcBef>
                <a:spcPts val="0"/>
              </a:spcBef>
              <a:spcAft>
                <a:spcPts val="0"/>
              </a:spcAft>
              <a:defRPr/>
            </a:pPr>
            <a:r>
              <a:rPr lang="en-US" altLang="zh-CN" dirty="0">
                <a:latin typeface="+mn-lt"/>
              </a:rPr>
              <a:t>IATF</a:t>
            </a:r>
            <a:r>
              <a:rPr lang="zh-CN" altLang="en-US" dirty="0">
                <a:latin typeface="+mn-lt"/>
              </a:rPr>
              <a:t>提出人、技术和操作是信息保障的三个要素的概念，提出了纵深防御</a:t>
            </a:r>
            <a:r>
              <a:rPr lang="zh-CN" altLang="en-US" dirty="0">
                <a:latin typeface="+mn-ea"/>
              </a:rPr>
              <a:t>战略（</a:t>
            </a:r>
            <a:r>
              <a:rPr lang="en-US" altLang="zh-CN" dirty="0">
                <a:latin typeface="+mn-ea"/>
              </a:rPr>
              <a:t>Defense-in-Depth Strategy</a:t>
            </a:r>
            <a:r>
              <a:rPr lang="zh-CN" altLang="en-US" dirty="0">
                <a:latin typeface="+mn-ea"/>
              </a:rPr>
              <a:t>）核</a:t>
            </a:r>
            <a:r>
              <a:rPr lang="zh-CN" altLang="en-US" dirty="0">
                <a:latin typeface="+mn-lt"/>
              </a:rPr>
              <a:t>心思想，确立了网络基础设施防御、区域边界防御、计算环境防御和支持性基础设施等四个技术焦点。</a:t>
            </a:r>
          </a:p>
        </p:txBody>
      </p:sp>
      <p:sp>
        <p:nvSpPr>
          <p:cNvPr id="4" name="矩形 4">
            <a:extLst>
              <a:ext uri="{FF2B5EF4-FFF2-40B4-BE49-F238E27FC236}">
                <a16:creationId xmlns:a16="http://schemas.microsoft.com/office/drawing/2014/main" id="{0B826748-7100-4E92-8D94-1297E8F14FF4}"/>
              </a:ext>
            </a:extLst>
          </p:cNvPr>
          <p:cNvSpPr>
            <a:spLocks noChangeArrowheads="1"/>
          </p:cNvSpPr>
          <p:nvPr/>
        </p:nvSpPr>
        <p:spPr bwMode="auto">
          <a:xfrm>
            <a:off x="1239838" y="2922587"/>
            <a:ext cx="7631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所谓纵深防御战略就是采用一个多层次的、纵深的安全措施来保障用户信息及信息系统的安全。</a:t>
            </a:r>
          </a:p>
        </p:txBody>
      </p:sp>
      <p:pic>
        <p:nvPicPr>
          <p:cNvPr id="5" name="图片 5">
            <a:extLst>
              <a:ext uri="{FF2B5EF4-FFF2-40B4-BE49-F238E27FC236}">
                <a16:creationId xmlns:a16="http://schemas.microsoft.com/office/drawing/2014/main" id="{1A846833-0EDC-48EA-9D85-D683622DD7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890963"/>
            <a:ext cx="27940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3">
            <a:extLst>
              <a:ext uri="{FF2B5EF4-FFF2-40B4-BE49-F238E27FC236}">
                <a16:creationId xmlns:a16="http://schemas.microsoft.com/office/drawing/2014/main" id="{4424AD83-2D79-4798-A4BD-A7F0D9CF82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2838" y="1212850"/>
            <a:ext cx="245903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14">
            <a:extLst>
              <a:ext uri="{FF2B5EF4-FFF2-40B4-BE49-F238E27FC236}">
                <a16:creationId xmlns:a16="http://schemas.microsoft.com/office/drawing/2014/main" id="{7C900DAD-B2A9-498A-AE9F-569CCE29858F}"/>
              </a:ext>
            </a:extLst>
          </p:cNvPr>
          <p:cNvSpPr>
            <a:spLocks noChangeArrowheads="1"/>
          </p:cNvSpPr>
          <p:nvPr/>
        </p:nvSpPr>
        <p:spPr bwMode="auto">
          <a:xfrm>
            <a:off x="1239838" y="3719513"/>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Arial Unicode MS" panose="020B0604020202020204" pitchFamily="34" charset="-122"/>
              <a:buChar char="❏"/>
            </a:pPr>
            <a:r>
              <a:rPr lang="zh-CN" altLang="en-US" dirty="0">
                <a:solidFill>
                  <a:schemeClr val="tx1"/>
                </a:solidFill>
              </a:rPr>
              <a:t>网络基础设施：包括广域网络在内的交换与通信网络</a:t>
            </a:r>
          </a:p>
        </p:txBody>
      </p:sp>
      <p:sp>
        <p:nvSpPr>
          <p:cNvPr id="8" name="矩形 15">
            <a:extLst>
              <a:ext uri="{FF2B5EF4-FFF2-40B4-BE49-F238E27FC236}">
                <a16:creationId xmlns:a16="http://schemas.microsoft.com/office/drawing/2014/main" id="{312A4AD1-39A7-4922-814C-4C4A91FDD570}"/>
              </a:ext>
            </a:extLst>
          </p:cNvPr>
          <p:cNvSpPr>
            <a:spLocks noChangeArrowheads="1"/>
          </p:cNvSpPr>
          <p:nvPr/>
        </p:nvSpPr>
        <p:spPr bwMode="auto">
          <a:xfrm>
            <a:off x="1239838" y="446405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Arial Unicode MS" panose="020B0604020202020204" pitchFamily="34" charset="-122"/>
              <a:buChar char="❏"/>
            </a:pPr>
            <a:r>
              <a:rPr lang="zh-CN" altLang="en-US">
                <a:solidFill>
                  <a:schemeClr val="tx1"/>
                </a:solidFill>
              </a:rPr>
              <a:t>区域边界：与其他公共或专用网络的边界，包括物理和逻辑边界</a:t>
            </a:r>
          </a:p>
        </p:txBody>
      </p:sp>
      <p:sp>
        <p:nvSpPr>
          <p:cNvPr id="9" name="矩形 16">
            <a:extLst>
              <a:ext uri="{FF2B5EF4-FFF2-40B4-BE49-F238E27FC236}">
                <a16:creationId xmlns:a16="http://schemas.microsoft.com/office/drawing/2014/main" id="{73123341-A3C9-4AA1-B9E1-9B0F5892083F}"/>
              </a:ext>
            </a:extLst>
          </p:cNvPr>
          <p:cNvSpPr>
            <a:spLocks noChangeArrowheads="1"/>
          </p:cNvSpPr>
          <p:nvPr/>
        </p:nvSpPr>
        <p:spPr bwMode="auto">
          <a:xfrm>
            <a:off x="1239838" y="52070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Arial Unicode MS" panose="020B0604020202020204" pitchFamily="34" charset="-122"/>
              <a:buChar char="❏"/>
            </a:pPr>
            <a:r>
              <a:rPr lang="zh-CN" altLang="en-US">
                <a:solidFill>
                  <a:schemeClr val="tx1"/>
                </a:solidFill>
              </a:rPr>
              <a:t>计算环境：进行数据处理的客户机、服务器和应用系统</a:t>
            </a:r>
          </a:p>
        </p:txBody>
      </p:sp>
      <p:sp>
        <p:nvSpPr>
          <p:cNvPr id="10" name="矩形 17">
            <a:extLst>
              <a:ext uri="{FF2B5EF4-FFF2-40B4-BE49-F238E27FC236}">
                <a16:creationId xmlns:a16="http://schemas.microsoft.com/office/drawing/2014/main" id="{A80EE0D4-ACC9-4E72-BE3B-A448D58F0BD5}"/>
              </a:ext>
            </a:extLst>
          </p:cNvPr>
          <p:cNvSpPr>
            <a:spLocks noChangeArrowheads="1"/>
          </p:cNvSpPr>
          <p:nvPr/>
        </p:nvSpPr>
        <p:spPr bwMode="auto">
          <a:xfrm>
            <a:off x="1239838" y="5949950"/>
            <a:ext cx="60131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Arial Unicode MS" panose="020B0604020202020204" pitchFamily="34" charset="-122"/>
              <a:buChar char="❏"/>
            </a:pPr>
            <a:r>
              <a:rPr lang="zh-CN" altLang="en-US">
                <a:solidFill>
                  <a:schemeClr val="tx1"/>
                </a:solidFill>
              </a:rPr>
              <a:t>支持性基础设施：包括密钥管理、检测和响应等功能。</a:t>
            </a:r>
          </a:p>
        </p:txBody>
      </p:sp>
      <p:sp>
        <p:nvSpPr>
          <p:cNvPr id="2" name="文本框 1">
            <a:extLst>
              <a:ext uri="{FF2B5EF4-FFF2-40B4-BE49-F238E27FC236}">
                <a16:creationId xmlns:a16="http://schemas.microsoft.com/office/drawing/2014/main" id="{3680FC98-B833-4942-9A17-BDF6E949F0D6}"/>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2381632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文本框 3"/>
          <p:cNvSpPr txBox="1">
            <a:spLocks noChangeArrowheads="1"/>
          </p:cNvSpPr>
          <p:nvPr/>
        </p:nvSpPr>
        <p:spPr bwMode="auto">
          <a:xfrm>
            <a:off x="1273175" y="1292225"/>
            <a:ext cx="2770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四、发展趋势</a:t>
            </a:r>
          </a:p>
        </p:txBody>
      </p:sp>
      <p:sp>
        <p:nvSpPr>
          <p:cNvPr id="86020" name="矩形 5"/>
          <p:cNvSpPr>
            <a:spLocks noChangeArrowheads="1"/>
          </p:cNvSpPr>
          <p:nvPr/>
        </p:nvSpPr>
        <p:spPr bwMode="auto">
          <a:xfrm>
            <a:off x="1273175" y="2962275"/>
            <a:ext cx="4608513"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ea typeface="方正书宋简体"/>
                <a:cs typeface="方正书宋简体"/>
              </a:rPr>
              <a:t>从信息保障阶段开始，人们已经开始注重信息系统的动态和主动防御能力。单纯的技术堆砌并不能保障信息系统的安全，动态演化的整体安全思想越来越受到人们的重视。</a:t>
            </a:r>
            <a:endParaRPr lang="zh-CN" altLang="en-US">
              <a:solidFill>
                <a:schemeClr val="tx1"/>
              </a:solidFill>
            </a:endParaRPr>
          </a:p>
        </p:txBody>
      </p:sp>
      <p:sp>
        <p:nvSpPr>
          <p:cNvPr id="86021" name="文本框 6"/>
          <p:cNvSpPr txBox="1">
            <a:spLocks noChangeArrowheads="1"/>
          </p:cNvSpPr>
          <p:nvPr/>
        </p:nvSpPr>
        <p:spPr bwMode="auto">
          <a:xfrm>
            <a:off x="1273175" y="1755775"/>
            <a:ext cx="2770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
                <a:schemeClr val="accent2"/>
              </a:buClr>
              <a:buFont typeface="Wingdings" panose="05000000000000000000" pitchFamily="2" charset="2"/>
              <a:buChar char="q"/>
            </a:pPr>
            <a:r>
              <a:rPr lang="zh-CN" altLang="en-US">
                <a:solidFill>
                  <a:schemeClr val="tx1"/>
                </a:solidFill>
              </a:rPr>
              <a:t>信息系统安全思想</a:t>
            </a:r>
          </a:p>
        </p:txBody>
      </p:sp>
      <p:sp>
        <p:nvSpPr>
          <p:cNvPr id="86022" name="矩形 7"/>
          <p:cNvSpPr>
            <a:spLocks noChangeArrowheads="1"/>
          </p:cNvSpPr>
          <p:nvPr/>
        </p:nvSpPr>
        <p:spPr bwMode="auto">
          <a:xfrm>
            <a:off x="1273175" y="2220913"/>
            <a:ext cx="4608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ea typeface="方正书宋简体"/>
                <a:cs typeface="方正书宋简体"/>
              </a:rPr>
              <a:t>被动的防御体系和静态的评估思想逐渐远去，主动防御和动态评价思想正在成为主流。</a:t>
            </a:r>
            <a:endParaRPr lang="zh-CN" altLang="en-US">
              <a:solidFill>
                <a:schemeClr val="tx1"/>
              </a:solidFill>
            </a:endParaRPr>
          </a:p>
        </p:txBody>
      </p:sp>
      <p:sp>
        <p:nvSpPr>
          <p:cNvPr id="86023" name="矩形 9"/>
          <p:cNvSpPr>
            <a:spLocks noChangeArrowheads="1"/>
          </p:cNvSpPr>
          <p:nvPr/>
        </p:nvSpPr>
        <p:spPr bwMode="auto">
          <a:xfrm>
            <a:off x="1273175" y="4314825"/>
            <a:ext cx="70881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ea typeface="方正书宋简体"/>
                <a:cs typeface="方正书宋简体"/>
              </a:rPr>
              <a:t>IATF</a:t>
            </a:r>
            <a:r>
              <a:rPr lang="zh-CN" altLang="en-US">
                <a:solidFill>
                  <a:schemeClr val="tx1"/>
                </a:solidFill>
                <a:ea typeface="方正书宋简体"/>
                <a:cs typeface="方正书宋简体"/>
              </a:rPr>
              <a:t>提出的人、技术和操作安全三要素已经体现出了信息安全不仅仅只是技术问题的认识。</a:t>
            </a:r>
            <a:endParaRPr lang="zh-CN" altLang="en-US">
              <a:solidFill>
                <a:schemeClr val="tx1"/>
              </a:solidFill>
            </a:endParaRPr>
          </a:p>
        </p:txBody>
      </p:sp>
      <p:sp>
        <p:nvSpPr>
          <p:cNvPr id="86024" name="矩形 1"/>
          <p:cNvSpPr>
            <a:spLocks noChangeArrowheads="1"/>
          </p:cNvSpPr>
          <p:nvPr/>
        </p:nvSpPr>
        <p:spPr bwMode="auto">
          <a:xfrm>
            <a:off x="1273175" y="5113338"/>
            <a:ext cx="7088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latin typeface="楷体_GB2312" pitchFamily="49" charset="-122"/>
                <a:cs typeface="黑体" panose="02010609060101010101" pitchFamily="49" charset="-122"/>
              </a:rPr>
              <a:t>从</a:t>
            </a:r>
            <a:r>
              <a:rPr lang="en-US" altLang="zh-CN" dirty="0">
                <a:solidFill>
                  <a:schemeClr val="tx1"/>
                </a:solidFill>
                <a:latin typeface="楷体_GB2312" pitchFamily="49" charset="-122"/>
                <a:cs typeface="黑体" panose="02010609060101010101" pitchFamily="49" charset="-122"/>
              </a:rPr>
              <a:t>1990</a:t>
            </a:r>
            <a:r>
              <a:rPr lang="zh-CN" altLang="zh-CN" dirty="0">
                <a:solidFill>
                  <a:schemeClr val="tx1"/>
                </a:solidFill>
                <a:ea typeface="楷体_GB2312" pitchFamily="49" charset="-122"/>
                <a:cs typeface="黑体" panose="02010609060101010101" pitchFamily="49" charset="-122"/>
              </a:rPr>
              <a:t>年</a:t>
            </a:r>
            <a:r>
              <a:rPr lang="zh-CN" altLang="en-US" dirty="0">
                <a:solidFill>
                  <a:schemeClr val="tx1"/>
                </a:solidFill>
                <a:ea typeface="楷体_GB2312" pitchFamily="49" charset="-122"/>
                <a:cs typeface="黑体" panose="02010609060101010101" pitchFamily="49" charset="-122"/>
              </a:rPr>
              <a:t>代中期开始</a:t>
            </a:r>
            <a:r>
              <a:rPr lang="zh-CN" altLang="zh-CN" dirty="0">
                <a:solidFill>
                  <a:schemeClr val="tx1"/>
                </a:solidFill>
                <a:ea typeface="楷体_GB2312" pitchFamily="49" charset="-122"/>
                <a:cs typeface="黑体" panose="02010609060101010101" pitchFamily="49" charset="-122"/>
              </a:rPr>
              <a:t>，</a:t>
            </a:r>
            <a:r>
              <a:rPr lang="zh-CN" altLang="en-US" dirty="0">
                <a:solidFill>
                  <a:schemeClr val="tx1"/>
                </a:solidFill>
                <a:ea typeface="楷体_GB2312" pitchFamily="49" charset="-122"/>
                <a:cs typeface="黑体" panose="02010609060101010101" pitchFamily="49" charset="-122"/>
              </a:rPr>
              <a:t>以</a:t>
            </a:r>
            <a:r>
              <a:rPr lang="zh-CN" altLang="en-US" dirty="0">
                <a:solidFill>
                  <a:schemeClr val="tx1"/>
                </a:solidFill>
                <a:ea typeface="楷体_GB2312" pitchFamily="49" charset="-122"/>
                <a:cs typeface="黑体" panose="02010609060101010101" pitchFamily="49" charset="-122"/>
                <a:hlinkClick r:id="rId2" action="ppaction://hlinksldjump"/>
              </a:rPr>
              <a:t>整体观点和复杂网络</a:t>
            </a:r>
            <a:r>
              <a:rPr lang="zh-CN" altLang="en-US" dirty="0">
                <a:solidFill>
                  <a:schemeClr val="tx1"/>
                </a:solidFill>
                <a:ea typeface="楷体_GB2312" pitchFamily="49" charset="-122"/>
                <a:cs typeface="黑体" panose="02010609060101010101" pitchFamily="49" charset="-122"/>
              </a:rPr>
              <a:t>思想研究信息安全就成为了一个热点，并取得了一系列引人注目的成果。</a:t>
            </a:r>
            <a:endParaRPr lang="zh-CN" altLang="en-US" dirty="0">
              <a:solidFill>
                <a:schemeClr val="tx1"/>
              </a:solidFill>
            </a:endParaRPr>
          </a:p>
        </p:txBody>
      </p:sp>
      <p:pic>
        <p:nvPicPr>
          <p:cNvPr id="8602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1688" y="1660525"/>
            <a:ext cx="2868612"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273175" y="5911850"/>
            <a:ext cx="7088188" cy="646113"/>
          </a:xfrm>
          <a:prstGeom prst="rect">
            <a:avLst/>
          </a:prstGeom>
        </p:spPr>
        <p:txBody>
          <a:bodyPr>
            <a:spAutoFit/>
          </a:bodyPr>
          <a:lstStyle/>
          <a:p>
            <a:pPr eaLnBrk="1" fontAlgn="auto" hangingPunct="1">
              <a:spcBef>
                <a:spcPts val="0"/>
              </a:spcBef>
              <a:spcAft>
                <a:spcPts val="0"/>
              </a:spcAft>
              <a:defRPr/>
            </a:pPr>
            <a:r>
              <a:rPr lang="zh-CN" altLang="en-US" dirty="0">
                <a:latin typeface="+mn-ea"/>
              </a:rPr>
              <a:t>如：</a:t>
            </a:r>
            <a:r>
              <a:rPr lang="zh-CN" altLang="zh-CN" dirty="0">
                <a:latin typeface="+mn-ea"/>
              </a:rPr>
              <a:t>流量自相似性</a:t>
            </a:r>
            <a:r>
              <a:rPr lang="zh-CN" altLang="en-US" dirty="0">
                <a:latin typeface="+mn-ea"/>
              </a:rPr>
              <a:t>、结构无标度性、无标度网络（</a:t>
            </a:r>
            <a:r>
              <a:rPr lang="en-US" altLang="zh-CN" dirty="0">
                <a:latin typeface="+mn-ea"/>
              </a:rPr>
              <a:t>BA</a:t>
            </a:r>
            <a:r>
              <a:rPr lang="zh-CN" altLang="en-US" dirty="0">
                <a:latin typeface="+mn-ea"/>
              </a:rPr>
              <a:t>）模型、病毒传播（</a:t>
            </a:r>
            <a:r>
              <a:rPr lang="en-US" altLang="zh-CN" dirty="0">
                <a:latin typeface="+mn-ea"/>
              </a:rPr>
              <a:t>SIR</a:t>
            </a:r>
            <a:r>
              <a:rPr lang="zh-CN" altLang="en-US" dirty="0">
                <a:latin typeface="+mn-ea"/>
              </a:rPr>
              <a:t>）模型、网络拥塞相变模型等。</a:t>
            </a:r>
          </a:p>
        </p:txBody>
      </p:sp>
      <p:sp>
        <p:nvSpPr>
          <p:cNvPr id="12" name="文本框 11">
            <a:extLst>
              <a:ext uri="{FF2B5EF4-FFF2-40B4-BE49-F238E27FC236}">
                <a16:creationId xmlns:a16="http://schemas.microsoft.com/office/drawing/2014/main" id="{B29AE0DF-12F1-4E75-B98E-4D3107703C10}"/>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1851687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文本框 11"/>
          <p:cNvSpPr txBox="1">
            <a:spLocks noChangeArrowheads="1"/>
          </p:cNvSpPr>
          <p:nvPr/>
        </p:nvSpPr>
        <p:spPr bwMode="auto">
          <a:xfrm>
            <a:off x="1244600" y="1228725"/>
            <a:ext cx="31003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常规安全技术的发展趋势</a:t>
            </a:r>
          </a:p>
        </p:txBody>
      </p:sp>
      <p:sp>
        <p:nvSpPr>
          <p:cNvPr id="87044" name="文本框 1"/>
          <p:cNvSpPr txBox="1">
            <a:spLocks noChangeArrowheads="1"/>
          </p:cNvSpPr>
          <p:nvPr/>
        </p:nvSpPr>
        <p:spPr bwMode="auto">
          <a:xfrm>
            <a:off x="1244600" y="1716088"/>
            <a:ext cx="7569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高速和超高速网络的出现、应用规模的急剧增长，常规的安全技术，如防火墙、入侵检测、恶意代码检测和防范等技术体系结构面临严峻的挑战。</a:t>
            </a:r>
          </a:p>
        </p:txBody>
      </p:sp>
      <p:sp>
        <p:nvSpPr>
          <p:cNvPr id="87045" name="文本框 2"/>
          <p:cNvSpPr txBox="1">
            <a:spLocks noChangeArrowheads="1"/>
          </p:cNvSpPr>
          <p:nvPr/>
        </p:nvSpPr>
        <p:spPr bwMode="auto">
          <a:xfrm>
            <a:off x="1271588" y="2486025"/>
            <a:ext cx="7569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在网络拓扑方面，这些常规的安全设施大都以串行连接在网络中，既是物理上的故障点，又是性能上可能的瓶颈所在。</a:t>
            </a:r>
          </a:p>
        </p:txBody>
      </p:sp>
      <p:pic>
        <p:nvPicPr>
          <p:cNvPr id="87046" name="图片 5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9900" y="3900488"/>
            <a:ext cx="34194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文本框 51"/>
          <p:cNvSpPr txBox="1">
            <a:spLocks noChangeArrowheads="1"/>
          </p:cNvSpPr>
          <p:nvPr/>
        </p:nvSpPr>
        <p:spPr bwMode="auto">
          <a:xfrm>
            <a:off x="1244600" y="3254375"/>
            <a:ext cx="7569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传统的体系结构，对每个数据包或每个会话的数据包都要进行检测，当数据流量达到一定程度时，安全设施必定会不堪重负。</a:t>
            </a:r>
          </a:p>
        </p:txBody>
      </p:sp>
      <p:grpSp>
        <p:nvGrpSpPr>
          <p:cNvPr id="87048" name="组合 61"/>
          <p:cNvGrpSpPr>
            <a:grpSpLocks/>
          </p:cNvGrpSpPr>
          <p:nvPr/>
        </p:nvGrpSpPr>
        <p:grpSpPr bwMode="auto">
          <a:xfrm>
            <a:off x="1244600" y="4918075"/>
            <a:ext cx="3016250" cy="368300"/>
            <a:chOff x="1329179" y="5759777"/>
            <a:chExt cx="3016577" cy="369332"/>
          </a:xfrm>
        </p:grpSpPr>
        <p:sp>
          <p:nvSpPr>
            <p:cNvPr id="87056" name="文本框 53"/>
            <p:cNvSpPr txBox="1">
              <a:spLocks noChangeArrowheads="1"/>
            </p:cNvSpPr>
            <p:nvPr/>
          </p:nvSpPr>
          <p:spPr bwMode="auto">
            <a:xfrm>
              <a:off x="1329179" y="5759777"/>
              <a:ext cx="207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K</a:t>
              </a:r>
              <a:endParaRPr lang="zh-CN" altLang="en-US">
                <a:solidFill>
                  <a:schemeClr val="tx1"/>
                </a:solidFill>
              </a:endParaRPr>
            </a:p>
          </p:txBody>
        </p:sp>
        <p:sp>
          <p:nvSpPr>
            <p:cNvPr id="87057" name="文本框 54"/>
            <p:cNvSpPr txBox="1">
              <a:spLocks noChangeArrowheads="1"/>
            </p:cNvSpPr>
            <p:nvPr/>
          </p:nvSpPr>
          <p:spPr bwMode="auto">
            <a:xfrm>
              <a:off x="1848673" y="5759777"/>
              <a:ext cx="207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M</a:t>
              </a:r>
              <a:endParaRPr lang="zh-CN" altLang="en-US">
                <a:solidFill>
                  <a:schemeClr val="tx1"/>
                </a:solidFill>
              </a:endParaRPr>
            </a:p>
          </p:txBody>
        </p:sp>
        <p:sp>
          <p:nvSpPr>
            <p:cNvPr id="87058" name="文本框 55"/>
            <p:cNvSpPr txBox="1">
              <a:spLocks noChangeArrowheads="1"/>
            </p:cNvSpPr>
            <p:nvPr/>
          </p:nvSpPr>
          <p:spPr bwMode="auto">
            <a:xfrm>
              <a:off x="2368167" y="5759777"/>
              <a:ext cx="207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G</a:t>
              </a:r>
              <a:endParaRPr lang="zh-CN" altLang="en-US">
                <a:solidFill>
                  <a:schemeClr val="tx1"/>
                </a:solidFill>
              </a:endParaRPr>
            </a:p>
          </p:txBody>
        </p:sp>
        <p:sp>
          <p:nvSpPr>
            <p:cNvPr id="87059" name="文本框 56"/>
            <p:cNvSpPr txBox="1">
              <a:spLocks noChangeArrowheads="1"/>
            </p:cNvSpPr>
            <p:nvPr/>
          </p:nvSpPr>
          <p:spPr bwMode="auto">
            <a:xfrm>
              <a:off x="2931735" y="5759777"/>
              <a:ext cx="14140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10G~100G</a:t>
              </a:r>
              <a:endParaRPr lang="zh-CN" altLang="en-US">
                <a:solidFill>
                  <a:schemeClr val="tx1"/>
                </a:solidFill>
              </a:endParaRPr>
            </a:p>
          </p:txBody>
        </p:sp>
        <p:cxnSp>
          <p:nvCxnSpPr>
            <p:cNvPr id="59" name="直接箭头连接符 58"/>
            <p:cNvCxnSpPr/>
            <p:nvPr/>
          </p:nvCxnSpPr>
          <p:spPr>
            <a:xfrm>
              <a:off x="1622899" y="5934891"/>
              <a:ext cx="31118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2142067" y="5934891"/>
              <a:ext cx="312772"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2708867" y="5942852"/>
              <a:ext cx="31118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7049" name="文本框 62"/>
          <p:cNvSpPr txBox="1">
            <a:spLocks noChangeArrowheads="1"/>
          </p:cNvSpPr>
          <p:nvPr/>
        </p:nvSpPr>
        <p:spPr bwMode="auto">
          <a:xfrm>
            <a:off x="1244600" y="4078288"/>
            <a:ext cx="4305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在十余年时间里，带宽从</a:t>
            </a:r>
            <a:r>
              <a:rPr lang="en-US" altLang="zh-CN">
                <a:solidFill>
                  <a:schemeClr val="tx1"/>
                </a:solidFill>
              </a:rPr>
              <a:t>K</a:t>
            </a:r>
            <a:r>
              <a:rPr lang="zh-CN" altLang="en-US">
                <a:solidFill>
                  <a:schemeClr val="tx1"/>
                </a:solidFill>
              </a:rPr>
              <a:t>级快速的升到了</a:t>
            </a:r>
            <a:r>
              <a:rPr lang="en-US" altLang="zh-CN">
                <a:solidFill>
                  <a:schemeClr val="tx1"/>
                </a:solidFill>
              </a:rPr>
              <a:t>10G</a:t>
            </a:r>
            <a:r>
              <a:rPr lang="zh-CN" altLang="en-US">
                <a:solidFill>
                  <a:schemeClr val="tx1"/>
                </a:solidFill>
              </a:rPr>
              <a:t>级，必须有新的体系结构。</a:t>
            </a:r>
          </a:p>
        </p:txBody>
      </p:sp>
      <p:grpSp>
        <p:nvGrpSpPr>
          <p:cNvPr id="87050" name="组合 74"/>
          <p:cNvGrpSpPr>
            <a:grpSpLocks/>
          </p:cNvGrpSpPr>
          <p:nvPr/>
        </p:nvGrpSpPr>
        <p:grpSpPr bwMode="auto">
          <a:xfrm>
            <a:off x="1271588" y="5337175"/>
            <a:ext cx="1739900" cy="1162050"/>
            <a:chOff x="1188747" y="5287804"/>
            <a:chExt cx="1740501" cy="1161717"/>
          </a:xfrm>
        </p:grpSpPr>
        <p:sp>
          <p:nvSpPr>
            <p:cNvPr id="87051" name="文本框 63"/>
            <p:cNvSpPr txBox="1">
              <a:spLocks noChangeArrowheads="1"/>
            </p:cNvSpPr>
            <p:nvPr/>
          </p:nvSpPr>
          <p:spPr bwMode="auto">
            <a:xfrm>
              <a:off x="1188747" y="5671353"/>
              <a:ext cx="709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CPU</a:t>
              </a:r>
              <a:endParaRPr lang="zh-CN" altLang="en-US">
                <a:solidFill>
                  <a:schemeClr val="tx1"/>
                </a:solidFill>
              </a:endParaRPr>
            </a:p>
          </p:txBody>
        </p:sp>
        <p:sp>
          <p:nvSpPr>
            <p:cNvPr id="87052" name="文本框 66"/>
            <p:cNvSpPr txBox="1">
              <a:spLocks noChangeArrowheads="1"/>
            </p:cNvSpPr>
            <p:nvPr/>
          </p:nvSpPr>
          <p:spPr bwMode="auto">
            <a:xfrm>
              <a:off x="2219646" y="5287804"/>
              <a:ext cx="709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NP</a:t>
              </a:r>
              <a:endParaRPr lang="zh-CN" altLang="en-US">
                <a:solidFill>
                  <a:schemeClr val="tx1"/>
                </a:solidFill>
              </a:endParaRPr>
            </a:p>
          </p:txBody>
        </p:sp>
        <p:sp>
          <p:nvSpPr>
            <p:cNvPr id="87053" name="文本框 67"/>
            <p:cNvSpPr txBox="1">
              <a:spLocks noChangeArrowheads="1"/>
            </p:cNvSpPr>
            <p:nvPr/>
          </p:nvSpPr>
          <p:spPr bwMode="auto">
            <a:xfrm>
              <a:off x="2179583" y="6080189"/>
              <a:ext cx="709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ASIC</a:t>
              </a:r>
              <a:endParaRPr lang="zh-CN" altLang="en-US">
                <a:solidFill>
                  <a:schemeClr val="tx1"/>
                </a:solidFill>
              </a:endParaRPr>
            </a:p>
          </p:txBody>
        </p:sp>
        <p:cxnSp>
          <p:nvCxnSpPr>
            <p:cNvPr id="69" name="直接箭头连接符 68"/>
            <p:cNvCxnSpPr/>
            <p:nvPr/>
          </p:nvCxnSpPr>
          <p:spPr>
            <a:xfrm flipV="1">
              <a:off x="1836671" y="5492533"/>
              <a:ext cx="414480" cy="261862"/>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87053" idx="1"/>
            </p:cNvCxnSpPr>
            <p:nvPr/>
          </p:nvCxnSpPr>
          <p:spPr>
            <a:xfrm>
              <a:off x="1769973" y="5978169"/>
              <a:ext cx="409716" cy="2872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a:extLst>
              <a:ext uri="{FF2B5EF4-FFF2-40B4-BE49-F238E27FC236}">
                <a16:creationId xmlns:a16="http://schemas.microsoft.com/office/drawing/2014/main" id="{B444274F-C6DF-4BFA-98C1-E2CE4651BB0E}"/>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993548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文本框 4"/>
          <p:cNvSpPr txBox="1">
            <a:spLocks noChangeArrowheads="1"/>
          </p:cNvSpPr>
          <p:nvPr/>
        </p:nvSpPr>
        <p:spPr bwMode="auto">
          <a:xfrm>
            <a:off x="1366838" y="1282700"/>
            <a:ext cx="7372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高速带宽的普及，也使得抵御诸如拒绝服务一类的攻击变得更加困难，需要在技术上有新思路，改变现在的防范模式。</a:t>
            </a:r>
          </a:p>
        </p:txBody>
      </p:sp>
      <p:sp>
        <p:nvSpPr>
          <p:cNvPr id="88068" name="文本框 8"/>
          <p:cNvSpPr txBox="1">
            <a:spLocks noChangeArrowheads="1"/>
          </p:cNvSpPr>
          <p:nvPr/>
        </p:nvSpPr>
        <p:spPr bwMode="auto">
          <a:xfrm>
            <a:off x="1366838" y="2206625"/>
            <a:ext cx="4035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同样地，高带宽和高普及率，也使得安全系统在面临正常合法应用时也捉襟见肘，甚至洋相百出。</a:t>
            </a:r>
            <a:r>
              <a:rPr lang="en-US" altLang="zh-CN">
                <a:solidFill>
                  <a:schemeClr val="tx1"/>
                </a:solidFill>
              </a:rPr>
              <a:t>12306</a:t>
            </a:r>
            <a:r>
              <a:rPr lang="zh-CN" altLang="en-US">
                <a:solidFill>
                  <a:schemeClr val="tx1"/>
                </a:solidFill>
              </a:rPr>
              <a:t>式的尴尬不仅仅只是出现在铁路售票系统。</a:t>
            </a:r>
          </a:p>
        </p:txBody>
      </p:sp>
      <p:pic>
        <p:nvPicPr>
          <p:cNvPr id="88069"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9963" y="2008188"/>
            <a:ext cx="2622550"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矩形 1"/>
          <p:cNvSpPr>
            <a:spLocks noChangeArrowheads="1"/>
          </p:cNvSpPr>
          <p:nvPr/>
        </p:nvSpPr>
        <p:spPr bwMode="auto">
          <a:xfrm>
            <a:off x="1366838" y="3730625"/>
            <a:ext cx="4222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另外，随着</a:t>
            </a:r>
            <a:r>
              <a:rPr lang="en-US" altLang="zh-CN">
                <a:solidFill>
                  <a:schemeClr val="tx1"/>
                </a:solidFill>
              </a:rPr>
              <a:t>IPv6</a:t>
            </a:r>
            <a:r>
              <a:rPr lang="zh-CN" altLang="en-US">
                <a:solidFill>
                  <a:schemeClr val="tx1"/>
                </a:solidFill>
              </a:rPr>
              <a:t>网络逐渐普及，那些基于包载荷检测的安全技术面临淘汰。</a:t>
            </a:r>
          </a:p>
        </p:txBody>
      </p:sp>
      <p:sp>
        <p:nvSpPr>
          <p:cNvPr id="88071" name="文本框 2"/>
          <p:cNvSpPr txBox="1">
            <a:spLocks noChangeArrowheads="1"/>
          </p:cNvSpPr>
          <p:nvPr/>
        </p:nvSpPr>
        <p:spPr bwMode="auto">
          <a:xfrm>
            <a:off x="1366838" y="4702175"/>
            <a:ext cx="4976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以王小云教授等为代表专家在破解了</a:t>
            </a:r>
            <a:r>
              <a:rPr lang="en-US" altLang="zh-CN">
                <a:solidFill>
                  <a:schemeClr val="tx1"/>
                </a:solidFill>
              </a:rPr>
              <a:t>MD5</a:t>
            </a:r>
            <a:r>
              <a:rPr lang="zh-CN" altLang="en-US">
                <a:solidFill>
                  <a:schemeClr val="tx1"/>
                </a:solidFill>
              </a:rPr>
              <a:t>和</a:t>
            </a:r>
            <a:r>
              <a:rPr lang="en-US" altLang="zh-CN">
                <a:solidFill>
                  <a:schemeClr val="tx1"/>
                </a:solidFill>
              </a:rPr>
              <a:t>SHA</a:t>
            </a:r>
            <a:r>
              <a:rPr lang="zh-CN" altLang="en-US">
                <a:solidFill>
                  <a:schemeClr val="tx1"/>
                </a:solidFill>
              </a:rPr>
              <a:t>等密码方案后，破解和伪造原来认为牢不可破数字签名、数字证书等就成为可能，而作为基石的</a:t>
            </a:r>
            <a:r>
              <a:rPr lang="en-US" altLang="zh-CN">
                <a:solidFill>
                  <a:schemeClr val="tx1"/>
                </a:solidFill>
              </a:rPr>
              <a:t>x.509</a:t>
            </a:r>
            <a:r>
              <a:rPr lang="zh-CN" altLang="en-US">
                <a:solidFill>
                  <a:schemeClr val="tx1"/>
                </a:solidFill>
              </a:rPr>
              <a:t>标准则迎来了最严峻的挑战。</a:t>
            </a:r>
          </a:p>
        </p:txBody>
      </p:sp>
      <p:pic>
        <p:nvPicPr>
          <p:cNvPr id="8807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7488" y="4724400"/>
            <a:ext cx="21717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837E7163-3E95-419A-9474-1F69E4822B81}"/>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268068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5" name="标题 6"/>
          <p:cNvSpPr txBox="1">
            <a:spLocks/>
          </p:cNvSpPr>
          <p:nvPr/>
        </p:nvSpPr>
        <p:spPr bwMode="auto">
          <a:xfrm>
            <a:off x="884085" y="1333141"/>
            <a:ext cx="298133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关于实验</a:t>
            </a:r>
          </a:p>
        </p:txBody>
      </p:sp>
      <p:sp>
        <p:nvSpPr>
          <p:cNvPr id="3" name="矩形 2"/>
          <p:cNvSpPr/>
          <p:nvPr/>
        </p:nvSpPr>
        <p:spPr>
          <a:xfrm>
            <a:off x="884085" y="2658895"/>
            <a:ext cx="7794402" cy="1754326"/>
          </a:xfrm>
          <a:prstGeom prst="rect">
            <a:avLst/>
          </a:prstGeom>
        </p:spPr>
        <p:txBody>
          <a:bodyPr wrap="square">
            <a:spAutoFit/>
          </a:bodyPr>
          <a:lstStyle/>
          <a:p>
            <a:pPr marL="342900" lvl="1" indent="-342900" defTabSz="914400" eaLnBrk="1" hangingPunct="1">
              <a:lnSpc>
                <a:spcPct val="90000"/>
              </a:lnSpc>
              <a:spcBef>
                <a:spcPts val="0"/>
              </a:spcBef>
              <a:buClr>
                <a:srgbClr val="CC0000"/>
              </a:buClr>
              <a:buFont typeface="Wingdings" panose="05000000000000000000" pitchFamily="2" charset="2"/>
              <a:buChar char="p"/>
            </a:pPr>
            <a:r>
              <a:rPr lang="zh-CN" altLang="en-US" sz="2400" kern="0" dirty="0">
                <a:solidFill>
                  <a:srgbClr val="000000"/>
                </a:solidFill>
                <a:latin typeface="+mn-ea"/>
              </a:rPr>
              <a:t>基础理论</a:t>
            </a:r>
            <a:r>
              <a:rPr lang="en-US" altLang="zh-CN" sz="2400" kern="0" dirty="0">
                <a:solidFill>
                  <a:srgbClr val="000000"/>
                </a:solidFill>
                <a:latin typeface="+mn-ea"/>
              </a:rPr>
              <a:t>: </a:t>
            </a:r>
            <a:r>
              <a:rPr lang="zh-CN" altLang="en-US" sz="2400" kern="0" dirty="0">
                <a:solidFill>
                  <a:srgbClr val="000000"/>
                </a:solidFill>
                <a:latin typeface="+mn-ea"/>
              </a:rPr>
              <a:t>相关领域专业理论都要有一定的认识，如：</a:t>
            </a: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zh-CN" sz="2400" kern="0" dirty="0">
                <a:solidFill>
                  <a:srgbClr val="000000"/>
                </a:solidFill>
                <a:latin typeface="+mn-ea"/>
              </a:rPr>
              <a:t>操作系统、网络</a:t>
            </a:r>
            <a:r>
              <a:rPr lang="zh-CN" altLang="en-US" sz="2400" kern="0" dirty="0">
                <a:solidFill>
                  <a:srgbClr val="000000"/>
                </a:solidFill>
                <a:latin typeface="+mn-ea"/>
              </a:rPr>
              <a:t>协议</a:t>
            </a:r>
            <a:r>
              <a:rPr lang="zh-CN" altLang="zh-CN" sz="2400" kern="0" dirty="0">
                <a:solidFill>
                  <a:srgbClr val="000000"/>
                </a:solidFill>
                <a:latin typeface="+mn-ea"/>
              </a:rPr>
              <a:t>的基本结构</a:t>
            </a:r>
            <a:r>
              <a:rPr lang="zh-CN" altLang="en-US" sz="2400" kern="0" dirty="0">
                <a:solidFill>
                  <a:srgbClr val="000000"/>
                </a:solidFill>
                <a:latin typeface="+mn-ea"/>
              </a:rPr>
              <a:t>和安全</a:t>
            </a:r>
            <a:r>
              <a:rPr lang="zh-CN" altLang="zh-CN" sz="2400" kern="0" dirty="0">
                <a:solidFill>
                  <a:srgbClr val="000000"/>
                </a:solidFill>
                <a:latin typeface="+mn-ea"/>
              </a:rPr>
              <a:t>机制</a:t>
            </a:r>
            <a:endParaRPr lang="en-US" altLang="zh-CN" sz="2400" kern="0" dirty="0">
              <a:solidFill>
                <a:srgbClr val="000000"/>
              </a:solidFill>
              <a:latin typeface="+mn-ea"/>
            </a:endParaRP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zh-CN" sz="2400" kern="0" dirty="0">
                <a:solidFill>
                  <a:srgbClr val="000000"/>
                </a:solidFill>
                <a:latin typeface="+mn-ea"/>
              </a:rPr>
              <a:t>编程语言、汇编语言及软件编译执行机理</a:t>
            </a:r>
            <a:endParaRPr lang="zh-CN" altLang="en-US" sz="2400" kern="0" dirty="0">
              <a:solidFill>
                <a:srgbClr val="000000"/>
              </a:solidFill>
              <a:latin typeface="+mn-ea"/>
            </a:endParaRP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zh-CN" sz="2400" kern="0" dirty="0">
                <a:solidFill>
                  <a:srgbClr val="000000"/>
                </a:solidFill>
                <a:latin typeface="+mn-ea"/>
              </a:rPr>
              <a:t>密码学与信息安全</a:t>
            </a:r>
            <a:r>
              <a:rPr lang="zh-CN" altLang="en-US" sz="2400" kern="0" dirty="0">
                <a:solidFill>
                  <a:srgbClr val="000000"/>
                </a:solidFill>
                <a:latin typeface="+mn-ea"/>
              </a:rPr>
              <a:t>技术</a:t>
            </a:r>
            <a:r>
              <a:rPr lang="zh-CN" altLang="zh-CN" sz="2400" kern="0" dirty="0">
                <a:solidFill>
                  <a:srgbClr val="000000"/>
                </a:solidFill>
                <a:latin typeface="+mn-ea"/>
              </a:rPr>
              <a:t>基础</a:t>
            </a:r>
            <a:endParaRPr lang="en-US" altLang="zh-CN" sz="2400" kern="0" dirty="0">
              <a:solidFill>
                <a:srgbClr val="000000"/>
              </a:solidFill>
              <a:latin typeface="+mn-ea"/>
            </a:endParaRPr>
          </a:p>
          <a:p>
            <a:pPr marL="0" lvl="2" defTabSz="914400" eaLnBrk="1" hangingPunct="1">
              <a:lnSpc>
                <a:spcPct val="90000"/>
              </a:lnSpc>
              <a:spcBef>
                <a:spcPts val="0"/>
              </a:spcBef>
              <a:buClr>
                <a:srgbClr val="CC0000"/>
              </a:buClr>
            </a:pPr>
            <a:r>
              <a:rPr lang="en-US" altLang="zh-CN" sz="2400" kern="0" dirty="0">
                <a:solidFill>
                  <a:srgbClr val="000000"/>
                </a:solidFill>
                <a:latin typeface="+mn-ea"/>
              </a:rPr>
              <a:t>…</a:t>
            </a:r>
            <a:endParaRPr lang="zh-CN" altLang="en-US" sz="2400" kern="0" dirty="0">
              <a:solidFill>
                <a:srgbClr val="000000"/>
              </a:solidFill>
              <a:latin typeface="+mn-ea"/>
            </a:endParaRPr>
          </a:p>
        </p:txBody>
      </p:sp>
      <p:sp>
        <p:nvSpPr>
          <p:cNvPr id="7" name="矩形 6"/>
          <p:cNvSpPr/>
          <p:nvPr/>
        </p:nvSpPr>
        <p:spPr>
          <a:xfrm>
            <a:off x="884085" y="4542670"/>
            <a:ext cx="7794402" cy="1754326"/>
          </a:xfrm>
          <a:prstGeom prst="rect">
            <a:avLst/>
          </a:prstGeom>
        </p:spPr>
        <p:txBody>
          <a:bodyPr wrap="square">
            <a:spAutoFit/>
          </a:bodyPr>
          <a:lstStyle/>
          <a:p>
            <a:pPr marL="342900" lvl="1" indent="-342900" defTabSz="914400" eaLnBrk="1" hangingPunct="1">
              <a:lnSpc>
                <a:spcPct val="90000"/>
              </a:lnSpc>
              <a:spcBef>
                <a:spcPts val="0"/>
              </a:spcBef>
              <a:buClr>
                <a:srgbClr val="CC0000"/>
              </a:buClr>
              <a:buFont typeface="Wingdings" panose="05000000000000000000" pitchFamily="2" charset="2"/>
              <a:buChar char="p"/>
            </a:pPr>
            <a:r>
              <a:rPr lang="zh-CN" altLang="en-US" sz="2400" kern="0" dirty="0">
                <a:solidFill>
                  <a:srgbClr val="000000"/>
                </a:solidFill>
                <a:latin typeface="+mn-ea"/>
              </a:rPr>
              <a:t>技术实践</a:t>
            </a:r>
            <a:r>
              <a:rPr lang="en-US" altLang="zh-CN" sz="2400" kern="0" dirty="0">
                <a:solidFill>
                  <a:srgbClr val="000000"/>
                </a:solidFill>
                <a:latin typeface="+mn-ea"/>
              </a:rPr>
              <a:t>: </a:t>
            </a:r>
            <a:r>
              <a:rPr lang="zh-CN" altLang="en-US" sz="2400" kern="0" dirty="0">
                <a:solidFill>
                  <a:srgbClr val="000000"/>
                </a:solidFill>
                <a:latin typeface="+mn-ea"/>
              </a:rPr>
              <a:t>了解和基本掌握信息安全相关技术，如：</a:t>
            </a: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en-US" sz="2400" kern="0" dirty="0">
                <a:solidFill>
                  <a:srgbClr val="000000"/>
                </a:solidFill>
                <a:latin typeface="+mn-ea"/>
              </a:rPr>
              <a:t>密码学基础知识，</a:t>
            </a:r>
            <a:endParaRPr lang="en-US" altLang="zh-CN" sz="2400" kern="0" dirty="0">
              <a:solidFill>
                <a:srgbClr val="000000"/>
              </a:solidFill>
              <a:latin typeface="+mn-ea"/>
            </a:endParaRP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en-US" sz="2400" kern="0" dirty="0">
                <a:solidFill>
                  <a:srgbClr val="000000"/>
                </a:solidFill>
                <a:latin typeface="+mn-ea"/>
              </a:rPr>
              <a:t>网络攻击的基本技术及其防范</a:t>
            </a:r>
            <a:endParaRPr lang="en-US" altLang="zh-CN" sz="2400" kern="0" dirty="0">
              <a:solidFill>
                <a:srgbClr val="000000"/>
              </a:solidFill>
              <a:latin typeface="+mn-ea"/>
            </a:endParaRP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en-US" sz="2400" kern="0" dirty="0">
                <a:solidFill>
                  <a:srgbClr val="000000"/>
                </a:solidFill>
                <a:latin typeface="+mn-ea"/>
                <a:sym typeface="Wingdings" pitchFamily="2" charset="2"/>
              </a:rPr>
              <a:t>网络及主机安全防御技术</a:t>
            </a:r>
            <a:endParaRPr lang="en-US" altLang="zh-CN" sz="2400" kern="0" dirty="0">
              <a:solidFill>
                <a:srgbClr val="000000"/>
              </a:solidFill>
              <a:latin typeface="+mn-ea"/>
              <a:sym typeface="Wingdings" pitchFamily="2" charset="2"/>
            </a:endParaRP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en-US" sz="2400" kern="0" dirty="0">
                <a:solidFill>
                  <a:srgbClr val="000000"/>
                </a:solidFill>
                <a:latin typeface="+mn-ea"/>
              </a:rPr>
              <a:t>攻击防御和响应技能</a:t>
            </a:r>
          </a:p>
        </p:txBody>
      </p:sp>
    </p:spTree>
    <p:extLst>
      <p:ext uri="{BB962C8B-B14F-4D97-AF65-F5344CB8AC3E}">
        <p14:creationId xmlns:p14="http://schemas.microsoft.com/office/powerpoint/2010/main" val="1690495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文本框 3"/>
          <p:cNvSpPr txBox="1">
            <a:spLocks noChangeArrowheads="1"/>
          </p:cNvSpPr>
          <p:nvPr/>
        </p:nvSpPr>
        <p:spPr bwMode="auto">
          <a:xfrm>
            <a:off x="1244600" y="1228725"/>
            <a:ext cx="2506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新技术带来的要求</a:t>
            </a:r>
          </a:p>
        </p:txBody>
      </p:sp>
      <p:sp>
        <p:nvSpPr>
          <p:cNvPr id="89092" name="文本框 4"/>
          <p:cNvSpPr txBox="1">
            <a:spLocks noChangeArrowheads="1"/>
          </p:cNvSpPr>
          <p:nvPr/>
        </p:nvSpPr>
        <p:spPr bwMode="auto">
          <a:xfrm>
            <a:off x="1244600" y="1704975"/>
            <a:ext cx="380841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随着“智慧地球”、“感知中国”等概念的提出，物联网（</a:t>
            </a:r>
            <a:r>
              <a:rPr lang="en-US" altLang="zh-CN">
                <a:solidFill>
                  <a:schemeClr val="tx1"/>
                </a:solidFill>
              </a:rPr>
              <a:t>Internet of Things</a:t>
            </a:r>
            <a:r>
              <a:rPr lang="zh-CN" altLang="en-US">
                <a:solidFill>
                  <a:schemeClr val="tx1"/>
                </a:solidFill>
              </a:rPr>
              <a:t>）被认为是继计算机、互联网之后世界信息产业发展的第三次浪潮。</a:t>
            </a:r>
          </a:p>
        </p:txBody>
      </p:sp>
      <p:pic>
        <p:nvPicPr>
          <p:cNvPr id="8909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3013" y="1228725"/>
            <a:ext cx="3779837" cy="28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文本框 6"/>
          <p:cNvSpPr txBox="1">
            <a:spLocks noChangeArrowheads="1"/>
          </p:cNvSpPr>
          <p:nvPr/>
        </p:nvSpPr>
        <p:spPr bwMode="auto">
          <a:xfrm>
            <a:off x="1244600" y="3335338"/>
            <a:ext cx="35067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以此相适应的，涌现了许多新的技术和概念：</a:t>
            </a:r>
          </a:p>
        </p:txBody>
      </p:sp>
      <p:sp>
        <p:nvSpPr>
          <p:cNvPr id="89095" name="文本框 7"/>
          <p:cNvSpPr txBox="1">
            <a:spLocks noChangeArrowheads="1"/>
          </p:cNvSpPr>
          <p:nvPr/>
        </p:nvSpPr>
        <p:spPr bwMode="auto">
          <a:xfrm>
            <a:off x="1244600" y="4260850"/>
            <a:ext cx="103663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虚拟化</a:t>
            </a:r>
          </a:p>
        </p:txBody>
      </p:sp>
      <p:sp>
        <p:nvSpPr>
          <p:cNvPr id="89096" name="矩形 1"/>
          <p:cNvSpPr>
            <a:spLocks noChangeArrowheads="1"/>
          </p:cNvSpPr>
          <p:nvPr/>
        </p:nvSpPr>
        <p:spPr bwMode="auto">
          <a:xfrm>
            <a:off x="1244600" y="4751388"/>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a:solidFill>
                  <a:schemeClr val="tx1"/>
                </a:solidFill>
              </a:rPr>
              <a:t>虚拟化（Virtualization）是将计算机物理资源如服务器、网络、内存及存储等予以抽象、转换后呈现出来，使用户可以比原本的组态更好的方式来应用这些资源。</a:t>
            </a:r>
            <a:endParaRPr lang="zh-CN" altLang="en-US">
              <a:solidFill>
                <a:schemeClr val="tx1"/>
              </a:solidFill>
            </a:endParaRPr>
          </a:p>
        </p:txBody>
      </p:sp>
      <p:pic>
        <p:nvPicPr>
          <p:cNvPr id="89097"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7563" y="4859338"/>
            <a:ext cx="293528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D0D21C10-DF32-484B-B78F-6C6796E19774}"/>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4213418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文本框 4"/>
          <p:cNvSpPr txBox="1">
            <a:spLocks noChangeArrowheads="1"/>
          </p:cNvSpPr>
          <p:nvPr/>
        </p:nvSpPr>
        <p:spPr bwMode="auto">
          <a:xfrm>
            <a:off x="1357313" y="2751138"/>
            <a:ext cx="885825"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云计算</a:t>
            </a:r>
          </a:p>
        </p:txBody>
      </p:sp>
      <p:sp>
        <p:nvSpPr>
          <p:cNvPr id="90116" name="文本框 8"/>
          <p:cNvSpPr txBox="1">
            <a:spLocks noChangeArrowheads="1"/>
          </p:cNvSpPr>
          <p:nvPr/>
        </p:nvSpPr>
        <p:spPr bwMode="auto">
          <a:xfrm>
            <a:off x="1357313" y="1162050"/>
            <a:ext cx="73342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虚拟化技术的普及，使得原来面向物理设施的那些安全技术迎来了新的挑战，特别是类似于</a:t>
            </a:r>
            <a:r>
              <a:rPr lang="en-US" altLang="zh-CN">
                <a:solidFill>
                  <a:schemeClr val="tx1"/>
                </a:solidFill>
              </a:rPr>
              <a:t>Hypervisor</a:t>
            </a:r>
            <a:r>
              <a:rPr lang="zh-CN" altLang="en-US">
                <a:solidFill>
                  <a:schemeClr val="tx1"/>
                </a:solidFill>
              </a:rPr>
              <a:t>这样的主操作系统被攻陷后，架构在主操作系统之上的各个虚拟机都会面临巨大的威胁，因此如何保障主操作系统的安全性是虚拟化技术所面临的最大安全问题。</a:t>
            </a:r>
          </a:p>
        </p:txBody>
      </p:sp>
      <p:sp>
        <p:nvSpPr>
          <p:cNvPr id="90117" name="矩形 9"/>
          <p:cNvSpPr>
            <a:spLocks noChangeArrowheads="1"/>
          </p:cNvSpPr>
          <p:nvPr/>
        </p:nvSpPr>
        <p:spPr bwMode="auto">
          <a:xfrm>
            <a:off x="1357313" y="3241675"/>
            <a:ext cx="500856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a:solidFill>
                  <a:schemeClr val="tx1"/>
                </a:solidFill>
              </a:rPr>
              <a:t>云计算（Cloud Computing），是一种基于互联网的计算方式，通过这种方式，共享的软硬件资源和信息可以按需求提供给计算机和其他设备。</a:t>
            </a:r>
            <a:endParaRPr lang="zh-CN" altLang="en-US">
              <a:solidFill>
                <a:schemeClr val="tx1"/>
              </a:solidFill>
            </a:endParaRPr>
          </a:p>
        </p:txBody>
      </p:sp>
      <p:pic>
        <p:nvPicPr>
          <p:cNvPr id="90118"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9063" y="2362200"/>
            <a:ext cx="2401887"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矩形 2"/>
          <p:cNvSpPr>
            <a:spLocks noChangeArrowheads="1"/>
          </p:cNvSpPr>
          <p:nvPr/>
        </p:nvSpPr>
        <p:spPr bwMode="auto">
          <a:xfrm>
            <a:off x="1357313" y="4303713"/>
            <a:ext cx="75136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云计算模式无法按照传统的以安全域为基础的方法确定保护边界和对象，需要开拓新的思路。目前，主要的安全问题体现在“终端安全”、“数据安全”和“应用安全”三方面。</a:t>
            </a:r>
          </a:p>
        </p:txBody>
      </p:sp>
      <p:sp>
        <p:nvSpPr>
          <p:cNvPr id="8" name="文本框 7">
            <a:extLst>
              <a:ext uri="{FF2B5EF4-FFF2-40B4-BE49-F238E27FC236}">
                <a16:creationId xmlns:a16="http://schemas.microsoft.com/office/drawing/2014/main" id="{C1E9E92C-BB90-4408-A3C3-8DE1C3F52B87}"/>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2320665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文本框 2"/>
          <p:cNvSpPr txBox="1">
            <a:spLocks noChangeArrowheads="1"/>
          </p:cNvSpPr>
          <p:nvPr/>
        </p:nvSpPr>
        <p:spPr bwMode="auto">
          <a:xfrm>
            <a:off x="1300163" y="1254125"/>
            <a:ext cx="103822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大数据</a:t>
            </a:r>
          </a:p>
        </p:txBody>
      </p:sp>
      <p:sp>
        <p:nvSpPr>
          <p:cNvPr id="91140" name="矩形 5"/>
          <p:cNvSpPr>
            <a:spLocks noChangeArrowheads="1"/>
          </p:cNvSpPr>
          <p:nvPr/>
        </p:nvSpPr>
        <p:spPr bwMode="auto">
          <a:xfrm>
            <a:off x="1300163" y="1804988"/>
            <a:ext cx="53451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a:solidFill>
                  <a:schemeClr val="tx1"/>
                </a:solidFill>
              </a:rPr>
              <a:t>大数据（Big data），</a:t>
            </a:r>
            <a:r>
              <a:rPr lang="zh-CN" altLang="en-US">
                <a:solidFill>
                  <a:schemeClr val="tx1"/>
                </a:solidFill>
              </a:rPr>
              <a:t>也</a:t>
            </a:r>
            <a:r>
              <a:rPr lang="zh-CN" altLang="zh-CN">
                <a:solidFill>
                  <a:schemeClr val="tx1"/>
                </a:solidFill>
              </a:rPr>
              <a:t>称巨量数据、海量数据，指的是所涉及的数据量规模巨大到无法通过目前主流软件工具，在合理时间内达到截取、管理、处理、并整理成为帮助企业经营决策更积极目的的信息。</a:t>
            </a:r>
            <a:endParaRPr lang="zh-CN" altLang="en-US">
              <a:solidFill>
                <a:schemeClr val="tx1"/>
              </a:solidFill>
            </a:endParaRPr>
          </a:p>
        </p:txBody>
      </p:sp>
      <p:pic>
        <p:nvPicPr>
          <p:cNvPr id="9114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0213" y="1128713"/>
            <a:ext cx="19304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300163" y="3560763"/>
            <a:ext cx="7410450" cy="923925"/>
          </a:xfrm>
          <a:prstGeom prst="rect">
            <a:avLst/>
          </a:prstGeom>
        </p:spPr>
        <p:txBody>
          <a:bodyPr>
            <a:spAutoFit/>
          </a:bodyPr>
          <a:lstStyle/>
          <a:p>
            <a:pPr eaLnBrk="1" fontAlgn="auto" hangingPunct="1">
              <a:spcBef>
                <a:spcPts val="0"/>
              </a:spcBef>
              <a:spcAft>
                <a:spcPts val="0"/>
              </a:spcAft>
              <a:defRPr/>
            </a:pPr>
            <a:r>
              <a:rPr lang="zh-CN" altLang="en-US" dirty="0">
                <a:latin typeface="+mn-ea"/>
              </a:rPr>
              <a:t>大数据具有</a:t>
            </a:r>
            <a:r>
              <a:rPr lang="en-US" altLang="zh-CN" dirty="0">
                <a:latin typeface="+mn-ea"/>
              </a:rPr>
              <a:t>4</a:t>
            </a:r>
            <a:r>
              <a:rPr lang="zh-CN" altLang="en-US" dirty="0">
                <a:latin typeface="+mn-ea"/>
              </a:rPr>
              <a:t>个“</a:t>
            </a:r>
            <a:r>
              <a:rPr lang="en-US" altLang="zh-CN" dirty="0">
                <a:latin typeface="+mn-ea"/>
              </a:rPr>
              <a:t>V”</a:t>
            </a:r>
            <a:r>
              <a:rPr lang="zh-CN" altLang="en-US" dirty="0">
                <a:latin typeface="+mn-ea"/>
              </a:rPr>
              <a:t>属性（</a:t>
            </a:r>
            <a:r>
              <a:rPr lang="en-US" altLang="zh-CN" dirty="0">
                <a:latin typeface="+mn-ea"/>
              </a:rPr>
              <a:t>Volume</a:t>
            </a:r>
            <a:r>
              <a:rPr lang="zh-CN" altLang="en-US" dirty="0">
                <a:latin typeface="+mn-ea"/>
              </a:rPr>
              <a:t>，</a:t>
            </a:r>
            <a:r>
              <a:rPr lang="en-US" altLang="zh-CN" dirty="0">
                <a:latin typeface="+mn-ea"/>
              </a:rPr>
              <a:t>Variety</a:t>
            </a:r>
            <a:r>
              <a:rPr lang="zh-CN" altLang="en-US" dirty="0">
                <a:latin typeface="+mn-ea"/>
              </a:rPr>
              <a:t>，</a:t>
            </a:r>
            <a:r>
              <a:rPr lang="en-US" altLang="zh-CN" dirty="0">
                <a:latin typeface="+mn-ea"/>
              </a:rPr>
              <a:t>Value</a:t>
            </a:r>
            <a:r>
              <a:rPr lang="zh-CN" altLang="en-US" dirty="0">
                <a:latin typeface="+mn-ea"/>
              </a:rPr>
              <a:t>，</a:t>
            </a:r>
            <a:r>
              <a:rPr lang="en-US" altLang="zh-CN" dirty="0">
                <a:latin typeface="+mn-ea"/>
              </a:rPr>
              <a:t>Velocity</a:t>
            </a:r>
            <a:r>
              <a:rPr lang="zh-CN" altLang="en-US" dirty="0">
                <a:latin typeface="+mn-ea"/>
              </a:rPr>
              <a:t>），以</a:t>
            </a:r>
            <a:r>
              <a:rPr lang="en-US" altLang="zh-CN" dirty="0">
                <a:latin typeface="+mn-ea"/>
              </a:rPr>
              <a:t>PB</a:t>
            </a:r>
            <a:r>
              <a:rPr lang="zh-CN" altLang="en-US" dirty="0">
                <a:latin typeface="+mn-ea"/>
              </a:rPr>
              <a:t>级别计量，达到</a:t>
            </a:r>
            <a:r>
              <a:rPr lang="en-US" altLang="zh-CN" dirty="0">
                <a:latin typeface="+mn-ea"/>
              </a:rPr>
              <a:t>10</a:t>
            </a:r>
            <a:r>
              <a:rPr lang="en-US" altLang="zh-CN" baseline="30000" dirty="0">
                <a:latin typeface="+mn-ea"/>
              </a:rPr>
              <a:t>15</a:t>
            </a:r>
            <a:r>
              <a:rPr lang="zh-CN" altLang="en-US" dirty="0">
                <a:latin typeface="+mn-ea"/>
              </a:rPr>
              <a:t>级别。</a:t>
            </a:r>
            <a:r>
              <a:rPr lang="zh-CN" altLang="en-US" dirty="0">
                <a:latin typeface="+mn-lt"/>
              </a:rPr>
              <a:t>面对大数据，信息安全表现在“安全大数据”和“大数据安全”两个方面。</a:t>
            </a:r>
            <a:endParaRPr lang="zh-CN" altLang="en-US" dirty="0">
              <a:latin typeface="+mn-ea"/>
            </a:endParaRPr>
          </a:p>
        </p:txBody>
      </p:sp>
      <p:sp>
        <p:nvSpPr>
          <p:cNvPr id="91143" name="矩形 8"/>
          <p:cNvSpPr>
            <a:spLocks noChangeArrowheads="1"/>
          </p:cNvSpPr>
          <p:nvPr/>
        </p:nvSpPr>
        <p:spPr bwMode="auto">
          <a:xfrm>
            <a:off x="1300163" y="3063875"/>
            <a:ext cx="411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大数据的基础是云计算和分布式计算。</a:t>
            </a:r>
          </a:p>
        </p:txBody>
      </p:sp>
      <p:sp>
        <p:nvSpPr>
          <p:cNvPr id="91144" name="矩形 11"/>
          <p:cNvSpPr>
            <a:spLocks noChangeArrowheads="1"/>
          </p:cNvSpPr>
          <p:nvPr/>
        </p:nvSpPr>
        <p:spPr bwMode="auto">
          <a:xfrm>
            <a:off x="1282700" y="4665663"/>
            <a:ext cx="74279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Arial Unicode MS" panose="020B0604020202020204" pitchFamily="34" charset="-122"/>
              <a:buChar char="❏"/>
            </a:pPr>
            <a:r>
              <a:rPr lang="zh-CN" altLang="en-US">
                <a:solidFill>
                  <a:schemeClr val="tx1"/>
                </a:solidFill>
              </a:rPr>
              <a:t>安全大数据：研究开发适合巨量、分布式和高速要求的安全工具，保证大数据本身的秘密性、完整性和可用性。</a:t>
            </a:r>
            <a:endParaRPr lang="en-US" altLang="zh-CN">
              <a:solidFill>
                <a:schemeClr val="tx1"/>
              </a:solidFill>
            </a:endParaRPr>
          </a:p>
          <a:p>
            <a:pPr eaLnBrk="1" hangingPunct="1">
              <a:spcBef>
                <a:spcPct val="0"/>
              </a:spcBef>
              <a:buFont typeface="Arial Unicode MS" panose="020B0604020202020204" pitchFamily="34" charset="-122"/>
              <a:buChar char="❏"/>
            </a:pPr>
            <a:r>
              <a:rPr lang="zh-CN" altLang="en-US">
                <a:solidFill>
                  <a:schemeClr val="tx1"/>
                </a:solidFill>
              </a:rPr>
              <a:t>大数据安全：通过大数据分析，在宏观层面，可以更加准确的进行安全势态分析和预警；在微观层面，可以回溯特定攻击的场景，分析攻击特征、取证等。</a:t>
            </a:r>
          </a:p>
        </p:txBody>
      </p:sp>
      <p:sp>
        <p:nvSpPr>
          <p:cNvPr id="10" name="文本框 9">
            <a:extLst>
              <a:ext uri="{FF2B5EF4-FFF2-40B4-BE49-F238E27FC236}">
                <a16:creationId xmlns:a16="http://schemas.microsoft.com/office/drawing/2014/main" id="{D29F4BDA-DD5B-4C09-AB91-24408FB4CF5E}"/>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1906893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hlinkClick r:id="rId2" action="ppaction://hlinksldjump"/>
          </p:cNvPr>
          <p:cNvSpPr/>
          <p:nvPr/>
        </p:nvSpPr>
        <p:spPr>
          <a:xfrm>
            <a:off x="0" y="0"/>
            <a:ext cx="9144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62" name="文本框 2"/>
          <p:cNvSpPr txBox="1">
            <a:spLocks noChangeArrowheads="1"/>
          </p:cNvSpPr>
          <p:nvPr/>
        </p:nvSpPr>
        <p:spPr bwMode="auto">
          <a:xfrm>
            <a:off x="1433513" y="1166813"/>
            <a:ext cx="1649412"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软件定义网络</a:t>
            </a:r>
          </a:p>
        </p:txBody>
      </p:sp>
      <p:sp>
        <p:nvSpPr>
          <p:cNvPr id="2" name="矩形 1"/>
          <p:cNvSpPr/>
          <p:nvPr/>
        </p:nvSpPr>
        <p:spPr>
          <a:xfrm>
            <a:off x="1433513" y="1604963"/>
            <a:ext cx="4759325" cy="1477962"/>
          </a:xfrm>
          <a:prstGeom prst="rect">
            <a:avLst/>
          </a:prstGeom>
        </p:spPr>
        <p:txBody>
          <a:bodyPr>
            <a:spAutoFit/>
          </a:bodyPr>
          <a:lstStyle/>
          <a:p>
            <a:pPr eaLnBrk="1" fontAlgn="auto" hangingPunct="1">
              <a:spcBef>
                <a:spcPts val="0"/>
              </a:spcBef>
              <a:spcAft>
                <a:spcPts val="0"/>
              </a:spcAft>
              <a:defRPr/>
            </a:pPr>
            <a:r>
              <a:rPr lang="zh-CN" altLang="en-US" dirty="0">
                <a:latin typeface="+mn-ea"/>
              </a:rPr>
              <a:t>软件定义网络（</a:t>
            </a:r>
            <a:r>
              <a:rPr lang="en-US" altLang="zh-CN" dirty="0">
                <a:latin typeface="+mn-ea"/>
              </a:rPr>
              <a:t>Software Defined Network, SDN </a:t>
            </a:r>
            <a:r>
              <a:rPr lang="zh-CN" altLang="en-US" dirty="0">
                <a:latin typeface="+mn-ea"/>
              </a:rPr>
              <a:t>），是一种新型网络创新架构，其核心技术</a:t>
            </a:r>
            <a:r>
              <a:rPr lang="en-US" altLang="zh-CN" dirty="0" err="1">
                <a:latin typeface="+mn-ea"/>
              </a:rPr>
              <a:t>OpenFlow</a:t>
            </a:r>
            <a:r>
              <a:rPr lang="zh-CN" altLang="en-US" dirty="0">
                <a:latin typeface="+mn-ea"/>
              </a:rPr>
              <a:t>通过将网络设备控制面与数据面分离开来，从而实现了网络流量的灵活控制，为核心网络及应用的创新提供了良好的平台。</a:t>
            </a:r>
          </a:p>
        </p:txBody>
      </p:sp>
      <p:pic>
        <p:nvPicPr>
          <p:cNvPr id="9216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279525"/>
            <a:ext cx="254000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6" name="文本框 6"/>
          <p:cNvSpPr txBox="1">
            <a:spLocks noChangeArrowheads="1"/>
          </p:cNvSpPr>
          <p:nvPr/>
        </p:nvSpPr>
        <p:spPr bwMode="auto">
          <a:xfrm>
            <a:off x="1433513" y="3352800"/>
            <a:ext cx="724058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本质上，</a:t>
            </a:r>
            <a:r>
              <a:rPr lang="en-US" altLang="zh-CN">
                <a:solidFill>
                  <a:schemeClr val="tx1"/>
                </a:solidFill>
              </a:rPr>
              <a:t>SDN</a:t>
            </a:r>
            <a:r>
              <a:rPr lang="zh-CN" altLang="en-US">
                <a:solidFill>
                  <a:schemeClr val="tx1"/>
                </a:solidFill>
              </a:rPr>
              <a:t>的基本思想是通道归通道，控制归控制。将网络设备的所有细节完全透明化，面向用户的是一个可以通过软件按照自己意愿进行定制的网络。</a:t>
            </a:r>
          </a:p>
        </p:txBody>
      </p:sp>
      <p:sp>
        <p:nvSpPr>
          <p:cNvPr id="92167" name="文本框 7"/>
          <p:cNvSpPr txBox="1">
            <a:spLocks noChangeArrowheads="1"/>
          </p:cNvSpPr>
          <p:nvPr/>
        </p:nvSpPr>
        <p:spPr bwMode="auto">
          <a:xfrm>
            <a:off x="1433514" y="4751388"/>
            <a:ext cx="70040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因为可以通过编程方式将安全策略加以部署，</a:t>
            </a:r>
            <a:r>
              <a:rPr lang="en-US" altLang="zh-CN" dirty="0">
                <a:solidFill>
                  <a:schemeClr val="tx1"/>
                </a:solidFill>
              </a:rPr>
              <a:t>SDN</a:t>
            </a:r>
            <a:r>
              <a:rPr lang="zh-CN" altLang="en-US" dirty="0">
                <a:solidFill>
                  <a:schemeClr val="tx1"/>
                </a:solidFill>
              </a:rPr>
              <a:t>技术的出现，在总体上对原有的信息安全有了较大程度的改善。</a:t>
            </a:r>
            <a:endParaRPr lang="en-US" altLang="zh-CN" dirty="0">
              <a:solidFill>
                <a:schemeClr val="tx1"/>
              </a:solidFill>
            </a:endParaRPr>
          </a:p>
          <a:p>
            <a:pPr eaLnBrk="1" hangingPunct="1">
              <a:spcBef>
                <a:spcPct val="0"/>
              </a:spcBef>
              <a:buClrTx/>
              <a:buFontTx/>
              <a:buNone/>
            </a:pPr>
            <a:r>
              <a:rPr lang="zh-CN" altLang="en-US" dirty="0">
                <a:solidFill>
                  <a:schemeClr val="tx1"/>
                </a:solidFill>
              </a:rPr>
              <a:t>但也带来一些新问题，其中之一就是</a:t>
            </a:r>
            <a:r>
              <a:rPr lang="en-US" altLang="zh-CN" dirty="0">
                <a:solidFill>
                  <a:schemeClr val="tx1"/>
                </a:solidFill>
              </a:rPr>
              <a:t>SDN</a:t>
            </a:r>
            <a:r>
              <a:rPr lang="zh-CN" altLang="en-US" dirty="0">
                <a:solidFill>
                  <a:schemeClr val="tx1"/>
                </a:solidFill>
              </a:rPr>
              <a:t>中的控制器成为最关键的节点，将成为攻击者最关注的攻击节点，也是防范者需要全力保护的节点。</a:t>
            </a:r>
          </a:p>
        </p:txBody>
      </p:sp>
      <p:sp>
        <p:nvSpPr>
          <p:cNvPr id="10" name="文本框 9">
            <a:extLst>
              <a:ext uri="{FF2B5EF4-FFF2-40B4-BE49-F238E27FC236}">
                <a16:creationId xmlns:a16="http://schemas.microsoft.com/office/drawing/2014/main" id="{5CEFF5A6-FFE4-46BD-90F9-A271AC9E194B}"/>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41145212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第</a:t>
            </a:r>
            <a:r>
              <a:rPr lang="en-US" altLang="zh-CN" sz="2800" dirty="0">
                <a:latin typeface="+mj-ea"/>
                <a:ea typeface="+mj-ea"/>
              </a:rPr>
              <a:t>1</a:t>
            </a:r>
            <a:r>
              <a:rPr lang="zh-CN" altLang="en-US" sz="2800" dirty="0">
                <a:latin typeface="+mj-ea"/>
                <a:ea typeface="+mj-ea"/>
              </a:rPr>
              <a:t>章 绪论</a:t>
            </a:r>
            <a:endParaRPr lang="en-US" altLang="zh-CN" sz="2800" dirty="0">
              <a:latin typeface="+mj-ea"/>
              <a:ea typeface="+mj-ea"/>
            </a:endParaRPr>
          </a:p>
        </p:txBody>
      </p:sp>
      <p:sp>
        <p:nvSpPr>
          <p:cNvPr id="3" name="文本框 2"/>
          <p:cNvSpPr txBox="1">
            <a:spLocks noChangeArrowheads="1"/>
          </p:cNvSpPr>
          <p:nvPr/>
        </p:nvSpPr>
        <p:spPr bwMode="auto">
          <a:xfrm>
            <a:off x="3387725" y="1369604"/>
            <a:ext cx="3515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1.1 </a:t>
            </a:r>
            <a:r>
              <a:rPr lang="zh-CN" altLang="en-US" sz="2400" dirty="0">
                <a:solidFill>
                  <a:schemeClr val="tx1"/>
                </a:solidFill>
              </a:rPr>
              <a:t>信息安全概述</a:t>
            </a:r>
          </a:p>
        </p:txBody>
      </p:sp>
      <p:sp>
        <p:nvSpPr>
          <p:cNvPr id="9" name="矩形 4">
            <a:extLst>
              <a:ext uri="{FF2B5EF4-FFF2-40B4-BE49-F238E27FC236}">
                <a16:creationId xmlns:a16="http://schemas.microsoft.com/office/drawing/2014/main" id="{52D08EC2-216B-4821-BD42-FD7D1E93EEA1}"/>
              </a:ext>
            </a:extLst>
          </p:cNvPr>
          <p:cNvSpPr>
            <a:spLocks noChangeArrowheads="1"/>
          </p:cNvSpPr>
          <p:nvPr/>
        </p:nvSpPr>
        <p:spPr bwMode="auto">
          <a:xfrm>
            <a:off x="3387724" y="2869032"/>
            <a:ext cx="407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lvl="1" eaLnBrk="1" hangingPunct="1">
              <a:spcBef>
                <a:spcPct val="0"/>
              </a:spcBef>
              <a:buClrTx/>
              <a:buFontTx/>
              <a:buNone/>
            </a:pPr>
            <a:r>
              <a:rPr lang="en-US" altLang="zh-CN" sz="2400" dirty="0">
                <a:solidFill>
                  <a:schemeClr val="tx1"/>
                </a:solidFill>
              </a:rPr>
              <a:t>1.3 </a:t>
            </a:r>
            <a:r>
              <a:rPr lang="zh-CN" altLang="en-US" sz="2400" dirty="0">
                <a:solidFill>
                  <a:schemeClr val="tx1"/>
                </a:solidFill>
              </a:rPr>
              <a:t>信息安全发展历程及趋势</a:t>
            </a:r>
          </a:p>
        </p:txBody>
      </p:sp>
      <p:sp>
        <p:nvSpPr>
          <p:cNvPr id="11" name="文本框 10">
            <a:extLst>
              <a:ext uri="{FF2B5EF4-FFF2-40B4-BE49-F238E27FC236}">
                <a16:creationId xmlns:a16="http://schemas.microsoft.com/office/drawing/2014/main" id="{DD0B4A25-6E8A-4062-8EA2-9EA05203A8C7}"/>
              </a:ext>
            </a:extLst>
          </p:cNvPr>
          <p:cNvSpPr txBox="1">
            <a:spLocks noChangeArrowheads="1"/>
          </p:cNvSpPr>
          <p:nvPr/>
        </p:nvSpPr>
        <p:spPr bwMode="auto">
          <a:xfrm>
            <a:off x="3387724" y="2119318"/>
            <a:ext cx="4073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1.2 </a:t>
            </a:r>
            <a:r>
              <a:rPr lang="zh-CN" altLang="en-US" sz="2400" dirty="0">
                <a:solidFill>
                  <a:prstClr val="black"/>
                </a:solidFill>
              </a:rPr>
              <a:t>信息安全面临的威胁</a:t>
            </a:r>
            <a:endParaRPr lang="zh-CN" altLang="en-US" sz="2400" dirty="0">
              <a:solidFill>
                <a:schemeClr val="tx1"/>
              </a:solidFill>
            </a:endParaRPr>
          </a:p>
        </p:txBody>
      </p:sp>
      <p:sp>
        <p:nvSpPr>
          <p:cNvPr id="12" name="文本框 11">
            <a:extLst>
              <a:ext uri="{FF2B5EF4-FFF2-40B4-BE49-F238E27FC236}">
                <a16:creationId xmlns:a16="http://schemas.microsoft.com/office/drawing/2014/main" id="{92DCF257-F7C8-4648-9678-5D87B96CDEE7}"/>
              </a:ext>
            </a:extLst>
          </p:cNvPr>
          <p:cNvSpPr txBox="1">
            <a:spLocks noChangeArrowheads="1"/>
          </p:cNvSpPr>
          <p:nvPr/>
        </p:nvSpPr>
        <p:spPr bwMode="auto">
          <a:xfrm>
            <a:off x="3387724" y="3618746"/>
            <a:ext cx="40988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1.4 </a:t>
            </a:r>
            <a:r>
              <a:rPr lang="zh-CN" altLang="en-US" sz="2400" dirty="0">
                <a:solidFill>
                  <a:schemeClr val="tx1"/>
                </a:solidFill>
              </a:rPr>
              <a:t>若干典型的安全事件</a:t>
            </a:r>
          </a:p>
        </p:txBody>
      </p:sp>
    </p:spTree>
    <p:extLst>
      <p:ext uri="{BB962C8B-B14F-4D97-AF65-F5344CB8AC3E}">
        <p14:creationId xmlns:p14="http://schemas.microsoft.com/office/powerpoint/2010/main" val="6992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2"/>
                                        </p:tgtEl>
                                        <p:attrNameLst>
                                          <p:attrName>fillcolor</p:attrName>
                                        </p:attrNameLst>
                                      </p:cBhvr>
                                      <p:to>
                                        <a:srgbClr val="A53010"/>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1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文本框 2"/>
          <p:cNvSpPr txBox="1">
            <a:spLocks noChangeArrowheads="1"/>
          </p:cNvSpPr>
          <p:nvPr/>
        </p:nvSpPr>
        <p:spPr bwMode="auto">
          <a:xfrm>
            <a:off x="1198563" y="1089025"/>
            <a:ext cx="3830637"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bg1"/>
                </a:solidFill>
                <a:latin typeface="+mn-ea"/>
              </a:rPr>
              <a:t>案例</a:t>
            </a:r>
            <a:r>
              <a:rPr lang="en-US" altLang="zh-CN" dirty="0">
                <a:solidFill>
                  <a:schemeClr val="bg1"/>
                </a:solidFill>
                <a:latin typeface="+mn-ea"/>
              </a:rPr>
              <a:t>1</a:t>
            </a:r>
            <a:r>
              <a:rPr lang="zh-CN" altLang="en-US" dirty="0">
                <a:solidFill>
                  <a:schemeClr val="bg1"/>
                </a:solidFill>
                <a:latin typeface="+mn-ea"/>
              </a:rPr>
              <a:t>：互联网上个人隐私荡然无存</a:t>
            </a:r>
          </a:p>
        </p:txBody>
      </p:sp>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
        <p:nvSpPr>
          <p:cNvPr id="23555" name="Rectangle 2"/>
          <p:cNvSpPr>
            <a:spLocks noChangeArrowheads="1"/>
          </p:cNvSpPr>
          <p:nvPr/>
        </p:nvSpPr>
        <p:spPr bwMode="auto">
          <a:xfrm>
            <a:off x="3962400" y="4910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zh-CN" altLang="en-US">
              <a:solidFill>
                <a:schemeClr val="tx1"/>
              </a:solidFill>
            </a:endParaRPr>
          </a:p>
        </p:txBody>
      </p:sp>
      <p:sp>
        <p:nvSpPr>
          <p:cNvPr id="23559" name="矩形 5">
            <a:hlinkClick r:id="rId2" action="ppaction://hlinkfile"/>
          </p:cNvPr>
          <p:cNvSpPr>
            <a:spLocks noChangeArrowheads="1"/>
          </p:cNvSpPr>
          <p:nvPr/>
        </p:nvSpPr>
        <p:spPr bwMode="auto">
          <a:xfrm>
            <a:off x="1198562" y="1772882"/>
            <a:ext cx="71307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dirty="0">
                <a:solidFill>
                  <a:schemeClr val="tx1"/>
                </a:solidFill>
              </a:rPr>
              <a:t>2013</a:t>
            </a:r>
            <a:r>
              <a:rPr lang="zh-CN" altLang="en-US" dirty="0">
                <a:solidFill>
                  <a:schemeClr val="tx1"/>
                </a:solidFill>
              </a:rPr>
              <a:t>年，央视</a:t>
            </a:r>
            <a:r>
              <a:rPr lang="en-US" altLang="zh-CN" dirty="0">
                <a:solidFill>
                  <a:schemeClr val="tx1"/>
                </a:solidFill>
              </a:rPr>
              <a:t>315</a:t>
            </a:r>
            <a:r>
              <a:rPr lang="zh-CN" altLang="en-US" dirty="0">
                <a:solidFill>
                  <a:schemeClr val="tx1"/>
                </a:solidFill>
              </a:rPr>
              <a:t>晚会揭秘了一个在业界广为流传的说法：每个网民的一举一动都被别有用心的人所监控，网民的所有秘密都被窃取。</a:t>
            </a:r>
          </a:p>
        </p:txBody>
      </p:sp>
      <p:sp>
        <p:nvSpPr>
          <p:cNvPr id="23562" name="文本框 1">
            <a:hlinkClick r:id="rId3" action="ppaction://hlinkfile"/>
          </p:cNvPr>
          <p:cNvSpPr txBox="1">
            <a:spLocks noChangeArrowheads="1"/>
          </p:cNvSpPr>
          <p:nvPr/>
        </p:nvSpPr>
        <p:spPr bwMode="auto">
          <a:xfrm>
            <a:off x="1181936" y="2686673"/>
            <a:ext cx="55763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r>
              <a:rPr lang="en-US" altLang="zh-CN" dirty="0"/>
              <a:t>2013</a:t>
            </a:r>
            <a:r>
              <a:rPr lang="zh-CN" altLang="en-US" dirty="0"/>
              <a:t>年，中情局前雇员斯诺登揭示了美国政府以反恐的名义监视一切他们认为需要监视的人的所有行为。</a:t>
            </a:r>
          </a:p>
        </p:txBody>
      </p:sp>
      <p:pic>
        <p:nvPicPr>
          <p:cNvPr id="23556"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21429" y="1089025"/>
            <a:ext cx="4216991" cy="544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文本框 6"/>
          <p:cNvSpPr txBox="1">
            <a:spLocks noChangeArrowheads="1"/>
          </p:cNvSpPr>
          <p:nvPr/>
        </p:nvSpPr>
        <p:spPr bwMode="auto">
          <a:xfrm>
            <a:off x="1198562" y="3595339"/>
            <a:ext cx="55430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sz="2000" dirty="0">
                <a:solidFill>
                  <a:schemeClr val="tx1"/>
                </a:solidFill>
              </a:rPr>
              <a:t>一个错打的电话，一个错误的访问网址，也许就能给你带来无妄之灾。</a:t>
            </a:r>
          </a:p>
        </p:txBody>
      </p:sp>
      <p:pic>
        <p:nvPicPr>
          <p:cNvPr id="23561"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21429" y="1089025"/>
            <a:ext cx="4216224" cy="523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6"/>
          <a:stretch>
            <a:fillRect/>
          </a:stretch>
        </p:blipFill>
        <p:spPr>
          <a:xfrm>
            <a:off x="2720662" y="1089024"/>
            <a:ext cx="4303593" cy="5541107"/>
          </a:xfrm>
          <a:prstGeom prst="rect">
            <a:avLst/>
          </a:prstGeom>
        </p:spPr>
      </p:pic>
      <p:sp>
        <p:nvSpPr>
          <p:cNvPr id="6" name="矩形 5"/>
          <p:cNvSpPr/>
          <p:nvPr/>
        </p:nvSpPr>
        <p:spPr>
          <a:xfrm>
            <a:off x="478369" y="5049362"/>
            <a:ext cx="8228535" cy="830997"/>
          </a:xfrm>
          <a:prstGeom prst="rect">
            <a:avLst/>
          </a:prstGeom>
          <a:noFill/>
        </p:spPr>
        <p:txBody>
          <a:bodyPr wrap="none" lIns="91440" tIns="45720" rIns="91440" bIns="45720">
            <a:spAutoFit/>
          </a:bodyPr>
          <a:lstStyle/>
          <a:p>
            <a:pPr algn="ctr"/>
            <a:r>
              <a:rPr lang="zh-CN" altLang="en-US" sz="4800" b="1" dirty="0">
                <a:ln w="22225">
                  <a:solidFill>
                    <a:schemeClr val="accent2"/>
                  </a:solidFill>
                  <a:prstDash val="solid"/>
                </a:ln>
                <a:solidFill>
                  <a:schemeClr val="accent2">
                    <a:lumMod val="40000"/>
                    <a:lumOff val="60000"/>
                  </a:schemeClr>
                </a:solidFill>
              </a:rPr>
              <a:t>信息时代谨言慎行，保护隐私</a:t>
            </a:r>
            <a:endParaRPr lang="zh-CN" altLang="en-US" sz="48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wipe(left)">
                                      <p:cBhvr>
                                        <p:cTn id="7" dur="500"/>
                                        <p:tgtEl>
                                          <p:spTgt spid="23557"/>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23559"/>
                                        </p:tgtEl>
                                        <p:attrNameLst>
                                          <p:attrName>style.visibility</p:attrName>
                                        </p:attrNameLst>
                                      </p:cBhvr>
                                      <p:to>
                                        <p:strVal val="visible"/>
                                      </p:to>
                                    </p:set>
                                    <p:animEffect transition="in" filter="circle(in)">
                                      <p:cBhvr>
                                        <p:cTn id="11" dur="2000"/>
                                        <p:tgtEl>
                                          <p:spTgt spid="2355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3562"/>
                                        </p:tgtEl>
                                        <p:attrNameLst>
                                          <p:attrName>style.visibility</p:attrName>
                                        </p:attrNameLst>
                                      </p:cBhvr>
                                      <p:to>
                                        <p:strVal val="visible"/>
                                      </p:to>
                                    </p:set>
                                    <p:animEffect transition="in" filter="fade">
                                      <p:cBhvr>
                                        <p:cTn id="16" dur="1000"/>
                                        <p:tgtEl>
                                          <p:spTgt spid="23562"/>
                                        </p:tgtEl>
                                      </p:cBhvr>
                                    </p:animEffect>
                                    <p:anim calcmode="lin" valueType="num">
                                      <p:cBhvr>
                                        <p:cTn id="17" dur="1000" fill="hold"/>
                                        <p:tgtEl>
                                          <p:spTgt spid="23562"/>
                                        </p:tgtEl>
                                        <p:attrNameLst>
                                          <p:attrName>ppt_x</p:attrName>
                                        </p:attrNameLst>
                                      </p:cBhvr>
                                      <p:tavLst>
                                        <p:tav tm="0">
                                          <p:val>
                                            <p:strVal val="#ppt_x"/>
                                          </p:val>
                                        </p:tav>
                                        <p:tav tm="100000">
                                          <p:val>
                                            <p:strVal val="#ppt_x"/>
                                          </p:val>
                                        </p:tav>
                                      </p:tavLst>
                                    </p:anim>
                                    <p:anim calcmode="lin" valueType="num">
                                      <p:cBhvr>
                                        <p:cTn id="18" dur="1000" fill="hold"/>
                                        <p:tgtEl>
                                          <p:spTgt spid="2356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3556"/>
                                        </p:tgtEl>
                                        <p:attrNameLst>
                                          <p:attrName>style.visibility</p:attrName>
                                        </p:attrNameLst>
                                      </p:cBhvr>
                                      <p:to>
                                        <p:strVal val="visible"/>
                                      </p:to>
                                    </p:set>
                                    <p:anim calcmode="lin" valueType="num">
                                      <p:cBhvr>
                                        <p:cTn id="23" dur="500" fill="hold"/>
                                        <p:tgtEl>
                                          <p:spTgt spid="23556"/>
                                        </p:tgtEl>
                                        <p:attrNameLst>
                                          <p:attrName>ppt_w</p:attrName>
                                        </p:attrNameLst>
                                      </p:cBhvr>
                                      <p:tavLst>
                                        <p:tav tm="0">
                                          <p:val>
                                            <p:fltVal val="0"/>
                                          </p:val>
                                        </p:tav>
                                        <p:tav tm="100000">
                                          <p:val>
                                            <p:strVal val="#ppt_w"/>
                                          </p:val>
                                        </p:tav>
                                      </p:tavLst>
                                    </p:anim>
                                    <p:anim calcmode="lin" valueType="num">
                                      <p:cBhvr>
                                        <p:cTn id="24" dur="500" fill="hold"/>
                                        <p:tgtEl>
                                          <p:spTgt spid="23556"/>
                                        </p:tgtEl>
                                        <p:attrNameLst>
                                          <p:attrName>ppt_h</p:attrName>
                                        </p:attrNameLst>
                                      </p:cBhvr>
                                      <p:tavLst>
                                        <p:tav tm="0">
                                          <p:val>
                                            <p:fltVal val="0"/>
                                          </p:val>
                                        </p:tav>
                                        <p:tav tm="100000">
                                          <p:val>
                                            <p:strVal val="#ppt_h"/>
                                          </p:val>
                                        </p:tav>
                                      </p:tavLst>
                                    </p:anim>
                                    <p:animEffect transition="in" filter="fade">
                                      <p:cBhvr>
                                        <p:cTn id="25" dur="500"/>
                                        <p:tgtEl>
                                          <p:spTgt spid="23556"/>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0"/>
                                  </p:stCondLst>
                                  <p:childTnLst>
                                    <p:animScale>
                                      <p:cBhvr>
                                        <p:cTn id="29" dur="2000" fill="hold"/>
                                        <p:tgtEl>
                                          <p:spTgt spid="23556"/>
                                        </p:tgtEl>
                                      </p:cBhvr>
                                      <p:by x="30000" y="30000"/>
                                    </p:animScale>
                                  </p:childTnLst>
                                </p:cTn>
                              </p:par>
                              <p:par>
                                <p:cTn id="30" presetID="0" presetClass="path" presetSubtype="0" accel="50000" decel="50000" fill="hold" nodeType="withEffect">
                                  <p:stCondLst>
                                    <p:cond delay="0"/>
                                  </p:stCondLst>
                                  <p:childTnLst>
                                    <p:animMotion origin="layout" path="M -8.33333E-6 -4.44444E-6 L 0.31181 -0.05694 L 0.31285 -0.05694 L 0.31285 -0.05694 " pathEditMode="relative" ptsTypes="AAAA">
                                      <p:cBhvr>
                                        <p:cTn id="31" dur="2000" fill="hold"/>
                                        <p:tgtEl>
                                          <p:spTgt spid="23556"/>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560"/>
                                        </p:tgtEl>
                                        <p:attrNameLst>
                                          <p:attrName>style.visibility</p:attrName>
                                        </p:attrNameLst>
                                      </p:cBhvr>
                                      <p:to>
                                        <p:strVal val="visible"/>
                                      </p:to>
                                    </p:set>
                                    <p:animEffect transition="in" filter="wipe(left)">
                                      <p:cBhvr>
                                        <p:cTn id="36" dur="500"/>
                                        <p:tgtEl>
                                          <p:spTgt spid="23560"/>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3561"/>
                                        </p:tgtEl>
                                        <p:attrNameLst>
                                          <p:attrName>style.visibility</p:attrName>
                                        </p:attrNameLst>
                                      </p:cBhvr>
                                      <p:to>
                                        <p:strVal val="visible"/>
                                      </p:to>
                                    </p:set>
                                    <p:anim calcmode="lin" valueType="num">
                                      <p:cBhvr>
                                        <p:cTn id="41" dur="500" fill="hold"/>
                                        <p:tgtEl>
                                          <p:spTgt spid="23561"/>
                                        </p:tgtEl>
                                        <p:attrNameLst>
                                          <p:attrName>ppt_w</p:attrName>
                                        </p:attrNameLst>
                                      </p:cBhvr>
                                      <p:tavLst>
                                        <p:tav tm="0">
                                          <p:val>
                                            <p:fltVal val="0"/>
                                          </p:val>
                                        </p:tav>
                                        <p:tav tm="100000">
                                          <p:val>
                                            <p:strVal val="#ppt_w"/>
                                          </p:val>
                                        </p:tav>
                                      </p:tavLst>
                                    </p:anim>
                                    <p:anim calcmode="lin" valueType="num">
                                      <p:cBhvr>
                                        <p:cTn id="42" dur="500" fill="hold"/>
                                        <p:tgtEl>
                                          <p:spTgt spid="23561"/>
                                        </p:tgtEl>
                                        <p:attrNameLst>
                                          <p:attrName>ppt_h</p:attrName>
                                        </p:attrNameLst>
                                      </p:cBhvr>
                                      <p:tavLst>
                                        <p:tav tm="0">
                                          <p:val>
                                            <p:fltVal val="0"/>
                                          </p:val>
                                        </p:tav>
                                        <p:tav tm="100000">
                                          <p:val>
                                            <p:strVal val="#ppt_h"/>
                                          </p:val>
                                        </p:tav>
                                      </p:tavLst>
                                    </p:anim>
                                    <p:animEffect transition="in" filter="fade">
                                      <p:cBhvr>
                                        <p:cTn id="43" dur="500"/>
                                        <p:tgtEl>
                                          <p:spTgt spid="23561"/>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mph" presetSubtype="0" fill="hold" nodeType="clickEffect">
                                  <p:stCondLst>
                                    <p:cond delay="0"/>
                                  </p:stCondLst>
                                  <p:childTnLst>
                                    <p:animScale>
                                      <p:cBhvr>
                                        <p:cTn id="47" dur="2000" fill="hold"/>
                                        <p:tgtEl>
                                          <p:spTgt spid="23561"/>
                                        </p:tgtEl>
                                      </p:cBhvr>
                                      <p:by x="30000" y="30000"/>
                                    </p:animScale>
                                  </p:childTnLst>
                                </p:cTn>
                              </p:par>
                              <p:par>
                                <p:cTn id="48" presetID="0" presetClass="path" presetSubtype="0" accel="50000" decel="50000" fill="hold" nodeType="withEffect">
                                  <p:stCondLst>
                                    <p:cond delay="0"/>
                                  </p:stCondLst>
                                  <p:childTnLst>
                                    <p:animMotion origin="layout" path="M -0.00365 -0.03634 L 0.31181 0.23287 " pathEditMode="relative" rAng="0" ptsTypes="AA">
                                      <p:cBhvr>
                                        <p:cTn id="49" dur="2000" fill="hold"/>
                                        <p:tgtEl>
                                          <p:spTgt spid="23561"/>
                                        </p:tgtEl>
                                        <p:attrNameLst>
                                          <p:attrName>ppt_x</p:attrName>
                                          <p:attrName>ppt_y</p:attrName>
                                        </p:attrNameLst>
                                      </p:cBhvr>
                                      <p:rCtr x="15764" y="13449"/>
                                    </p:animMotion>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p:cTn id="54" dur="500" fill="hold"/>
                                        <p:tgtEl>
                                          <p:spTgt spid="2"/>
                                        </p:tgtEl>
                                        <p:attrNameLst>
                                          <p:attrName>ppt_w</p:attrName>
                                        </p:attrNameLst>
                                      </p:cBhvr>
                                      <p:tavLst>
                                        <p:tav tm="0">
                                          <p:val>
                                            <p:fltVal val="0"/>
                                          </p:val>
                                        </p:tav>
                                        <p:tav tm="100000">
                                          <p:val>
                                            <p:strVal val="#ppt_w"/>
                                          </p:val>
                                        </p:tav>
                                      </p:tavLst>
                                    </p:anim>
                                    <p:anim calcmode="lin" valueType="num">
                                      <p:cBhvr>
                                        <p:cTn id="55" dur="500" fill="hold"/>
                                        <p:tgtEl>
                                          <p:spTgt spid="2"/>
                                        </p:tgtEl>
                                        <p:attrNameLst>
                                          <p:attrName>ppt_h</p:attrName>
                                        </p:attrNameLst>
                                      </p:cBhvr>
                                      <p:tavLst>
                                        <p:tav tm="0">
                                          <p:val>
                                            <p:fltVal val="0"/>
                                          </p:val>
                                        </p:tav>
                                        <p:tav tm="100000">
                                          <p:val>
                                            <p:strVal val="#ppt_h"/>
                                          </p:val>
                                        </p:tav>
                                      </p:tavLst>
                                    </p:anim>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mph" presetSubtype="0" fill="hold" nodeType="clickEffect">
                                  <p:stCondLst>
                                    <p:cond delay="0"/>
                                  </p:stCondLst>
                                  <p:childTnLst>
                                    <p:animScale>
                                      <p:cBhvr>
                                        <p:cTn id="60" dur="2000" fill="hold"/>
                                        <p:tgtEl>
                                          <p:spTgt spid="2"/>
                                        </p:tgtEl>
                                      </p:cBhvr>
                                      <p:by x="50000" y="50000"/>
                                    </p:animScale>
                                  </p:childTnLst>
                                </p:cTn>
                              </p:par>
                              <p:par>
                                <p:cTn id="61" presetID="0" presetClass="path" presetSubtype="0" accel="50000" decel="50000" fill="hold" nodeType="withEffect">
                                  <p:stCondLst>
                                    <p:cond delay="0"/>
                                  </p:stCondLst>
                                  <p:childTnLst>
                                    <p:animMotion origin="layout" path="M -0.01458 -0.07546 L 0.04896 0.24097 " pathEditMode="relative" rAng="0" ptsTypes="AA">
                                      <p:cBhvr>
                                        <p:cTn id="62" dur="2000" fill="hold"/>
                                        <p:tgtEl>
                                          <p:spTgt spid="2"/>
                                        </p:tgtEl>
                                        <p:attrNameLst>
                                          <p:attrName>ppt_x</p:attrName>
                                          <p:attrName>ppt_y</p:attrName>
                                        </p:attrNameLst>
                                      </p:cBhvr>
                                      <p:rCtr x="3177" y="15810"/>
                                    </p:animMotion>
                                  </p:childTnLst>
                                </p:cTn>
                              </p:par>
                            </p:childTnLst>
                          </p:cTn>
                        </p:par>
                        <p:par>
                          <p:cTn id="63" fill="hold">
                            <p:stCondLst>
                              <p:cond delay="2000"/>
                            </p:stCondLst>
                            <p:childTnLst>
                              <p:par>
                                <p:cTn id="64" presetID="22" presetClass="entr" presetSubtype="1" fill="hold" grpId="0" nodeType="after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up)">
                                      <p:cBhvr>
                                        <p:cTn id="6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animBg="1"/>
      <p:bldP spid="23559" grpId="0"/>
      <p:bldP spid="23562" grpId="0"/>
      <p:bldP spid="23560"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文本框 4"/>
          <p:cNvSpPr txBox="1">
            <a:spLocks noChangeArrowheads="1"/>
          </p:cNvSpPr>
          <p:nvPr/>
        </p:nvSpPr>
        <p:spPr bwMode="auto">
          <a:xfrm>
            <a:off x="926937" y="1590993"/>
            <a:ext cx="54135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由于可以既满足心理虚荣心和获得相应的名声，同时又可以最直接的获得大量金钱，因此金融行业，特别是银行历来是黑客最为青睐的目标之一。</a:t>
            </a:r>
          </a:p>
        </p:txBody>
      </p:sp>
      <p:pic>
        <p:nvPicPr>
          <p:cNvPr id="91139"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40475" y="850900"/>
            <a:ext cx="22034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矩形 9"/>
          <p:cNvSpPr>
            <a:spLocks noChangeArrowheads="1"/>
          </p:cNvSpPr>
          <p:nvPr/>
        </p:nvSpPr>
        <p:spPr bwMode="auto">
          <a:xfrm>
            <a:off x="926937" y="1150898"/>
            <a:ext cx="3544560" cy="369332"/>
          </a:xfrm>
          <a:prstGeom prst="rect">
            <a:avLst/>
          </a:prstGeom>
          <a:solidFill>
            <a:schemeClr val="accent1"/>
          </a:solidFill>
          <a:ln w="9525">
            <a:solidFill>
              <a:schemeClr val="accent2"/>
            </a:solidFill>
            <a:miter lim="800000"/>
            <a:headEnd/>
            <a:tailEnd/>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bg1"/>
                </a:solidFill>
              </a:rPr>
              <a:t>案例</a:t>
            </a:r>
            <a:r>
              <a:rPr lang="en-US" altLang="zh-CN" dirty="0">
                <a:solidFill>
                  <a:schemeClr val="bg1"/>
                </a:solidFill>
              </a:rPr>
              <a:t>2</a:t>
            </a:r>
            <a:r>
              <a:rPr lang="zh-CN" altLang="en-US" dirty="0">
                <a:solidFill>
                  <a:schemeClr val="bg1"/>
                </a:solidFill>
              </a:rPr>
              <a:t>：史上最严重的银行失窃案</a:t>
            </a:r>
          </a:p>
        </p:txBody>
      </p:sp>
      <p:sp>
        <p:nvSpPr>
          <p:cNvPr id="2" name="文本框 1"/>
          <p:cNvSpPr txBox="1"/>
          <p:nvPr/>
        </p:nvSpPr>
        <p:spPr>
          <a:xfrm>
            <a:off x="926936" y="2666096"/>
            <a:ext cx="7809739" cy="646331"/>
          </a:xfrm>
          <a:prstGeom prst="rect">
            <a:avLst/>
          </a:prstGeom>
          <a:noFill/>
        </p:spPr>
        <p:txBody>
          <a:bodyPr wrap="square" rtlCol="0">
            <a:spAutoFit/>
          </a:bodyPr>
          <a:lstStyle/>
          <a:p>
            <a:r>
              <a:rPr lang="en-US" altLang="zh-CN" dirty="0"/>
              <a:t>2016</a:t>
            </a:r>
            <a:r>
              <a:rPr lang="zh-CN" altLang="en-US" dirty="0"/>
              <a:t>年</a:t>
            </a:r>
            <a:r>
              <a:rPr lang="en-US" altLang="zh-CN" dirty="0"/>
              <a:t>2</a:t>
            </a:r>
            <a:r>
              <a:rPr lang="zh-CN" altLang="en-US" dirty="0"/>
              <a:t>月</a:t>
            </a:r>
            <a:r>
              <a:rPr lang="en-US" altLang="zh-CN" dirty="0"/>
              <a:t>5</a:t>
            </a:r>
            <a:r>
              <a:rPr lang="zh-CN" altLang="en-US" dirty="0"/>
              <a:t>日，孟加拉国中央银行在美国纽约联邦储备银行开设的账户遭黑客攻击，被盗走约</a:t>
            </a:r>
            <a:r>
              <a:rPr lang="en-US" altLang="zh-CN" dirty="0"/>
              <a:t>1</a:t>
            </a:r>
            <a:r>
              <a:rPr lang="zh-CN" altLang="en-US" dirty="0"/>
              <a:t>亿美元，引发全球轰动。</a:t>
            </a:r>
          </a:p>
        </p:txBody>
      </p:sp>
      <p:sp>
        <p:nvSpPr>
          <p:cNvPr id="3" name="矩形 2"/>
          <p:cNvSpPr/>
          <p:nvPr/>
        </p:nvSpPr>
        <p:spPr>
          <a:xfrm>
            <a:off x="926936" y="3464200"/>
            <a:ext cx="7809739" cy="1477328"/>
          </a:xfrm>
          <a:prstGeom prst="rect">
            <a:avLst/>
          </a:prstGeom>
        </p:spPr>
        <p:txBody>
          <a:bodyPr wrap="square">
            <a:spAutoFit/>
          </a:bodyPr>
          <a:lstStyle/>
          <a:p>
            <a:r>
              <a:rPr lang="zh-CN" altLang="en-US" dirty="0"/>
              <a:t>有</a:t>
            </a:r>
            <a:r>
              <a:rPr lang="en-US" altLang="zh-CN" dirty="0"/>
              <a:t>250</a:t>
            </a:r>
            <a:r>
              <a:rPr lang="zh-CN" altLang="en-US" dirty="0"/>
              <a:t>家中央银行、政府和其他机构在美国纽约联邦储备银行设立海外账户，这些账户通常存有美国国债、政府部门债等，并依靠环球银行金融电信协会（</a:t>
            </a:r>
            <a:r>
              <a:rPr lang="en-US" altLang="zh-CN" dirty="0"/>
              <a:t>SWIFT</a:t>
            </a:r>
            <a:r>
              <a:rPr lang="zh-CN" altLang="en-US" dirty="0"/>
              <a:t>，一个国际银行间非盈利的国际合作组织）运营的电文网络相互连接并进行交易。孟加拉国中央银行也是纽联储客户之一，有大约</a:t>
            </a:r>
            <a:r>
              <a:rPr lang="en-US" altLang="zh-CN" dirty="0"/>
              <a:t>280</a:t>
            </a:r>
            <a:r>
              <a:rPr lang="zh-CN" altLang="en-US" dirty="0"/>
              <a:t>亿元的美元资产。</a:t>
            </a:r>
          </a:p>
        </p:txBody>
      </p:sp>
      <p:sp>
        <p:nvSpPr>
          <p:cNvPr id="6" name="矩形 5"/>
          <p:cNvSpPr/>
          <p:nvPr/>
        </p:nvSpPr>
        <p:spPr>
          <a:xfrm>
            <a:off x="926936" y="5090021"/>
            <a:ext cx="7809739" cy="923330"/>
          </a:xfrm>
          <a:prstGeom prst="rect">
            <a:avLst/>
          </a:prstGeom>
        </p:spPr>
        <p:txBody>
          <a:bodyPr wrap="square">
            <a:spAutoFit/>
          </a:bodyPr>
          <a:lstStyle/>
          <a:p>
            <a:r>
              <a:rPr lang="en-US" altLang="zh-CN" dirty="0"/>
              <a:t>2016</a:t>
            </a:r>
            <a:r>
              <a:rPr lang="zh-CN" altLang="en-US" dirty="0"/>
              <a:t>年</a:t>
            </a:r>
            <a:r>
              <a:rPr lang="en-US" altLang="zh-CN" dirty="0"/>
              <a:t>2</a:t>
            </a:r>
            <a:r>
              <a:rPr lang="zh-CN" altLang="en-US" dirty="0"/>
              <a:t>月</a:t>
            </a:r>
            <a:r>
              <a:rPr lang="en-US" altLang="zh-CN" dirty="0"/>
              <a:t>5</a:t>
            </a:r>
            <a:r>
              <a:rPr lang="zh-CN" altLang="en-US" dirty="0"/>
              <a:t>日，黑客攻入孟加拉国中央银行网络，窃取了转移支付的安全证书，并在连接</a:t>
            </a:r>
            <a:r>
              <a:rPr lang="en-US" altLang="zh-CN" dirty="0"/>
              <a:t>SWIFT</a:t>
            </a:r>
            <a:r>
              <a:rPr lang="zh-CN" altLang="en-US" dirty="0"/>
              <a:t>的打印机中种植了木马，造成打印机故障的假象。因为时值周末，打印机的维修工作被安排至下一周进行。</a:t>
            </a:r>
          </a:p>
        </p:txBody>
      </p:sp>
      <p:sp>
        <p:nvSpPr>
          <p:cNvPr id="9" name="文本框 8">
            <a:extLst>
              <a:ext uri="{FF2B5EF4-FFF2-40B4-BE49-F238E27FC236}">
                <a16:creationId xmlns:a16="http://schemas.microsoft.com/office/drawing/2014/main" id="{15466428-174A-44BF-851C-196B76A76A89}"/>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wipe(up)">
                                      <p:cBhvr>
                                        <p:cTn id="7" dur="750"/>
                                        <p:tgtEl>
                                          <p:spTgt spid="91138"/>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91139"/>
                                        </p:tgtEl>
                                        <p:attrNameLst>
                                          <p:attrName>style.visibility</p:attrName>
                                        </p:attrNameLst>
                                      </p:cBhvr>
                                      <p:to>
                                        <p:strVal val="visible"/>
                                      </p:to>
                                    </p:set>
                                    <p:animEffect transition="in" filter="wipe(up)">
                                      <p:cBhvr>
                                        <p:cTn id="11" dur="750"/>
                                        <p:tgtEl>
                                          <p:spTgt spid="91139"/>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p:bldP spid="2" grpId="0"/>
      <p:bldP spid="3"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8966" y="1282669"/>
            <a:ext cx="7439891" cy="646331"/>
          </a:xfrm>
          <a:prstGeom prst="rect">
            <a:avLst/>
          </a:prstGeom>
        </p:spPr>
        <p:txBody>
          <a:bodyPr wrap="square">
            <a:spAutoFit/>
          </a:bodyPr>
          <a:lstStyle/>
          <a:p>
            <a:r>
              <a:rPr lang="zh-CN" altLang="en-US" dirty="0"/>
              <a:t>黑客利用盗取的安全证书通过</a:t>
            </a:r>
            <a:r>
              <a:rPr lang="en-US" altLang="zh-CN" dirty="0"/>
              <a:t>SWIFT</a:t>
            </a:r>
            <a:r>
              <a:rPr lang="zh-CN" altLang="en-US" dirty="0"/>
              <a:t>电文对孟加拉央行在纽联储的账户发出了</a:t>
            </a:r>
            <a:r>
              <a:rPr lang="en-US" altLang="zh-CN" dirty="0"/>
              <a:t>35</a:t>
            </a:r>
            <a:r>
              <a:rPr lang="zh-CN" altLang="en-US" dirty="0"/>
              <a:t>份约</a:t>
            </a:r>
            <a:r>
              <a:rPr lang="en-US" altLang="zh-CN" dirty="0"/>
              <a:t>9.51</a:t>
            </a:r>
            <a:r>
              <a:rPr lang="zh-CN" altLang="en-US" dirty="0"/>
              <a:t>亿美元的转账交易请求。</a:t>
            </a:r>
          </a:p>
        </p:txBody>
      </p:sp>
      <p:sp>
        <p:nvSpPr>
          <p:cNvPr id="4" name="矩形 3"/>
          <p:cNvSpPr/>
          <p:nvPr/>
        </p:nvSpPr>
        <p:spPr>
          <a:xfrm>
            <a:off x="1088965" y="2047855"/>
            <a:ext cx="7439891" cy="923330"/>
          </a:xfrm>
          <a:prstGeom prst="rect">
            <a:avLst/>
          </a:prstGeom>
        </p:spPr>
        <p:txBody>
          <a:bodyPr wrap="square">
            <a:spAutoFit/>
          </a:bodyPr>
          <a:lstStyle/>
          <a:p>
            <a:r>
              <a:rPr lang="zh-CN" altLang="en-US" dirty="0"/>
              <a:t>纽联储发现转账巨款流入的是个体账户而非银行机构，随之向孟加拉发出警告。由于打印机故障，这些警告未被及时打印完成。因未接到终止转账的指令，纽联储放行交易继续进行。</a:t>
            </a:r>
          </a:p>
        </p:txBody>
      </p:sp>
      <p:sp>
        <p:nvSpPr>
          <p:cNvPr id="5" name="文本框 4"/>
          <p:cNvSpPr txBox="1"/>
          <p:nvPr/>
        </p:nvSpPr>
        <p:spPr>
          <a:xfrm>
            <a:off x="1088965" y="3090040"/>
            <a:ext cx="7331823" cy="1200329"/>
          </a:xfrm>
          <a:prstGeom prst="rect">
            <a:avLst/>
          </a:prstGeom>
          <a:noFill/>
        </p:spPr>
        <p:txBody>
          <a:bodyPr wrap="square" rtlCol="0">
            <a:spAutoFit/>
          </a:bodyPr>
          <a:lstStyle/>
          <a:p>
            <a:r>
              <a:rPr lang="zh-CN" altLang="en-US" dirty="0"/>
              <a:t>当进行到第</a:t>
            </a:r>
            <a:r>
              <a:rPr lang="en-US" altLang="zh-CN" dirty="0"/>
              <a:t>5</a:t>
            </a:r>
            <a:r>
              <a:rPr lang="zh-CN" altLang="en-US" dirty="0"/>
              <a:t>个转账操作时，一个有关收款方的拼写错误引起了中转银行</a:t>
            </a:r>
            <a:r>
              <a:rPr lang="en-US" altLang="zh-CN" dirty="0"/>
              <a:t>——</a:t>
            </a:r>
            <a:r>
              <a:rPr lang="zh-CN" altLang="en-US" dirty="0"/>
              <a:t>德意志银行的怀疑，黑客把“基金会”的英文“</a:t>
            </a:r>
            <a:r>
              <a:rPr lang="en-US" altLang="zh-CN" dirty="0"/>
              <a:t>Foundation”</a:t>
            </a:r>
            <a:r>
              <a:rPr lang="zh-CN" altLang="en-US" dirty="0"/>
              <a:t>被拼成了“</a:t>
            </a:r>
            <a:r>
              <a:rPr lang="en-US" altLang="zh-CN" dirty="0" err="1"/>
              <a:t>Fandation</a:t>
            </a:r>
            <a:r>
              <a:rPr lang="en-US" altLang="zh-CN" dirty="0"/>
              <a:t>”</a:t>
            </a:r>
            <a:r>
              <a:rPr lang="zh-CN" altLang="en-US" dirty="0"/>
              <a:t>。后者随即要求孟加拉国央行核实信息，后者察觉账户被盗用后马上中止交易。</a:t>
            </a:r>
          </a:p>
        </p:txBody>
      </p:sp>
      <p:sp>
        <p:nvSpPr>
          <p:cNvPr id="6" name="文本框 5"/>
          <p:cNvSpPr txBox="1"/>
          <p:nvPr/>
        </p:nvSpPr>
        <p:spPr>
          <a:xfrm>
            <a:off x="1163782" y="4513811"/>
            <a:ext cx="4563687" cy="2031325"/>
          </a:xfrm>
          <a:prstGeom prst="rect">
            <a:avLst/>
          </a:prstGeom>
          <a:noFill/>
        </p:spPr>
        <p:txBody>
          <a:bodyPr wrap="square" rtlCol="0">
            <a:spAutoFit/>
          </a:bodyPr>
          <a:lstStyle/>
          <a:p>
            <a:r>
              <a:rPr lang="zh-CN" altLang="en-US" dirty="0"/>
              <a:t>至此，已经有</a:t>
            </a:r>
            <a:r>
              <a:rPr lang="en-US" altLang="zh-CN" dirty="0"/>
              <a:t>1.01</a:t>
            </a:r>
            <a:r>
              <a:rPr lang="zh-CN" altLang="en-US" dirty="0"/>
              <a:t>亿美元的资金被分别转到了斯里兰卡和菲律宾的账户中。其中，转往斯里兰卡的</a:t>
            </a:r>
            <a:r>
              <a:rPr lang="en-US" altLang="zh-CN" dirty="0"/>
              <a:t>2000</a:t>
            </a:r>
            <a:r>
              <a:rPr lang="zh-CN" altLang="en-US" dirty="0"/>
              <a:t>万美元随后被追回，而</a:t>
            </a:r>
            <a:r>
              <a:rPr lang="en-US" altLang="zh-CN" dirty="0"/>
              <a:t>8100</a:t>
            </a:r>
            <a:r>
              <a:rPr lang="zh-CN" altLang="en-US" dirty="0"/>
              <a:t>万美元流进了菲律宾的赌场。按照菲律宾的法律，不会审核进入赌场资金的来源与去向。也就是说，</a:t>
            </a:r>
            <a:r>
              <a:rPr lang="en-US" altLang="zh-CN" dirty="0"/>
              <a:t>8100</a:t>
            </a:r>
            <a:r>
              <a:rPr lang="zh-CN" altLang="en-US" dirty="0"/>
              <a:t>万美元犹如入海泥牛般消失了，很难继续追踪。</a:t>
            </a:r>
          </a:p>
        </p:txBody>
      </p:sp>
      <p:pic>
        <p:nvPicPr>
          <p:cNvPr id="7" name="图片 6"/>
          <p:cNvPicPr>
            <a:picLocks noChangeAspect="1"/>
          </p:cNvPicPr>
          <p:nvPr/>
        </p:nvPicPr>
        <p:blipFill>
          <a:blip r:embed="rId2"/>
          <a:stretch>
            <a:fillRect/>
          </a:stretch>
        </p:blipFill>
        <p:spPr>
          <a:xfrm>
            <a:off x="5727469" y="4200698"/>
            <a:ext cx="3273264" cy="2191789"/>
          </a:xfrm>
          <a:prstGeom prst="rect">
            <a:avLst/>
          </a:prstGeom>
        </p:spPr>
      </p:pic>
      <p:sp>
        <p:nvSpPr>
          <p:cNvPr id="9" name="文本框 8">
            <a:extLst>
              <a:ext uri="{FF2B5EF4-FFF2-40B4-BE49-F238E27FC236}">
                <a16:creationId xmlns:a16="http://schemas.microsoft.com/office/drawing/2014/main" id="{C7371BA2-B4CC-452D-8C2E-B8FE04BBE49F}"/>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extLst>
      <p:ext uri="{BB962C8B-B14F-4D97-AF65-F5344CB8AC3E}">
        <p14:creationId xmlns:p14="http://schemas.microsoft.com/office/powerpoint/2010/main" val="40821701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矩形 5"/>
          <p:cNvSpPr>
            <a:spLocks noChangeArrowheads="1"/>
          </p:cNvSpPr>
          <p:nvPr/>
        </p:nvSpPr>
        <p:spPr bwMode="auto">
          <a:xfrm>
            <a:off x="941344" y="1649759"/>
            <a:ext cx="73025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prstClr val="black"/>
                </a:solidFill>
                <a:hlinkClick r:id="rId2" action="ppaction://hlinksldjump"/>
              </a:rPr>
              <a:t>高级持续性渗透攻击</a:t>
            </a:r>
            <a:r>
              <a:rPr lang="zh-CN" altLang="en-US" dirty="0">
                <a:solidFill>
                  <a:prstClr val="black"/>
                </a:solidFill>
              </a:rPr>
              <a:t>（</a:t>
            </a:r>
            <a:r>
              <a:rPr lang="en-US" altLang="zh-CN" dirty="0">
                <a:solidFill>
                  <a:prstClr val="black"/>
                </a:solidFill>
              </a:rPr>
              <a:t>Advanced Persistent Threat, APT</a:t>
            </a:r>
            <a:r>
              <a:rPr lang="zh-CN" altLang="en-US" dirty="0">
                <a:solidFill>
                  <a:prstClr val="black"/>
                </a:solidFill>
              </a:rPr>
              <a:t>）是近几年来危害性最大的安全威胁。</a:t>
            </a:r>
          </a:p>
        </p:txBody>
      </p:sp>
      <p:sp>
        <p:nvSpPr>
          <p:cNvPr id="87045" name="矩形 1"/>
          <p:cNvSpPr>
            <a:spLocks noChangeArrowheads="1"/>
          </p:cNvSpPr>
          <p:nvPr/>
        </p:nvSpPr>
        <p:spPr bwMode="auto">
          <a:xfrm>
            <a:off x="1043392" y="1196141"/>
            <a:ext cx="4467890" cy="369332"/>
          </a:xfrm>
          <a:prstGeom prst="rect">
            <a:avLst/>
          </a:prstGeom>
          <a:solidFill>
            <a:schemeClr val="accent1"/>
          </a:solidFill>
          <a:ln w="9525">
            <a:solidFill>
              <a:schemeClr val="accent2"/>
            </a:solidFill>
            <a:miter lim="800000"/>
            <a:headEnd/>
            <a:tailEnd/>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prstClr val="white"/>
                </a:solidFill>
              </a:rPr>
              <a:t>案例</a:t>
            </a:r>
            <a:r>
              <a:rPr lang="en-US" altLang="zh-CN" dirty="0">
                <a:solidFill>
                  <a:prstClr val="white"/>
                </a:solidFill>
              </a:rPr>
              <a:t>3</a:t>
            </a:r>
            <a:r>
              <a:rPr lang="zh-CN" altLang="en-US" dirty="0">
                <a:solidFill>
                  <a:prstClr val="white"/>
                </a:solidFill>
              </a:rPr>
              <a:t>：工业控制网络和物联网成为重灾区</a:t>
            </a:r>
          </a:p>
        </p:txBody>
      </p:sp>
      <p:sp>
        <p:nvSpPr>
          <p:cNvPr id="11" name="文本框 10"/>
          <p:cNvSpPr txBox="1"/>
          <p:nvPr/>
        </p:nvSpPr>
        <p:spPr>
          <a:xfrm>
            <a:off x="1043391" y="2778085"/>
            <a:ext cx="7462823" cy="646331"/>
          </a:xfrm>
          <a:prstGeom prst="rect">
            <a:avLst/>
          </a:prstGeom>
          <a:noFill/>
        </p:spPr>
        <p:txBody>
          <a:bodyPr wrap="square" rtlCol="0">
            <a:spAutoFit/>
          </a:bodyPr>
          <a:lstStyle/>
          <a:p>
            <a:r>
              <a:rPr lang="zh-CN" altLang="en-US" dirty="0"/>
              <a:t>纳坦兹是伊朗非常重要的核基地。由于担心伊朗发展核武器，西方国家，特别是美国和以色列一直在谋求扼杀伊朗的核技术开发能力。</a:t>
            </a:r>
          </a:p>
        </p:txBody>
      </p:sp>
      <p:sp>
        <p:nvSpPr>
          <p:cNvPr id="3" name="矩形 2"/>
          <p:cNvSpPr/>
          <p:nvPr/>
        </p:nvSpPr>
        <p:spPr>
          <a:xfrm>
            <a:off x="1043392" y="3519005"/>
            <a:ext cx="7462823" cy="646331"/>
          </a:xfrm>
          <a:prstGeom prst="rect">
            <a:avLst/>
          </a:prstGeom>
        </p:spPr>
        <p:txBody>
          <a:bodyPr wrap="square">
            <a:spAutoFit/>
          </a:bodyPr>
          <a:lstStyle/>
          <a:p>
            <a:r>
              <a:rPr lang="en-US" altLang="zh-CN" dirty="0"/>
              <a:t>2010</a:t>
            </a:r>
            <a:r>
              <a:rPr lang="zh-CN" altLang="en-US" dirty="0"/>
              <a:t>年</a:t>
            </a:r>
            <a:r>
              <a:rPr lang="en-US" altLang="zh-CN" dirty="0"/>
              <a:t>6</a:t>
            </a:r>
            <a:r>
              <a:rPr lang="zh-CN" altLang="en-US" dirty="0"/>
              <a:t>月，一种名为</a:t>
            </a:r>
            <a:r>
              <a:rPr lang="en-US" altLang="zh-CN" dirty="0" err="1"/>
              <a:t>Stuxnet</a:t>
            </a:r>
            <a:r>
              <a:rPr lang="zh-CN" altLang="en-US" dirty="0"/>
              <a:t>的蠕虫病毒攻击了纳坦兹铀浓缩工厂。据报道</a:t>
            </a:r>
            <a:r>
              <a:rPr lang="en-US" altLang="zh-CN" dirty="0" err="1"/>
              <a:t>Stuxnet</a:t>
            </a:r>
            <a:r>
              <a:rPr lang="zh-CN" altLang="en-US" dirty="0"/>
              <a:t>摧毁了大约</a:t>
            </a:r>
            <a:r>
              <a:rPr lang="en-US" altLang="zh-CN" dirty="0"/>
              <a:t>1000</a:t>
            </a:r>
            <a:r>
              <a:rPr lang="zh-CN" altLang="en-US" dirty="0"/>
              <a:t>台离心机，极大拖延了伊朗核能力的发展。</a:t>
            </a:r>
          </a:p>
        </p:txBody>
      </p:sp>
      <p:pic>
        <p:nvPicPr>
          <p:cNvPr id="5" name="图片 4"/>
          <p:cNvPicPr>
            <a:picLocks noChangeAspect="1"/>
          </p:cNvPicPr>
          <p:nvPr/>
        </p:nvPicPr>
        <p:blipFill>
          <a:blip r:embed="rId3"/>
          <a:stretch>
            <a:fillRect/>
          </a:stretch>
        </p:blipFill>
        <p:spPr>
          <a:xfrm>
            <a:off x="4853222" y="4249622"/>
            <a:ext cx="3874597" cy="2550189"/>
          </a:xfrm>
          <a:prstGeom prst="rect">
            <a:avLst/>
          </a:prstGeom>
        </p:spPr>
      </p:pic>
      <p:pic>
        <p:nvPicPr>
          <p:cNvPr id="6" name="图片 5"/>
          <p:cNvPicPr>
            <a:picLocks noChangeAspect="1"/>
          </p:cNvPicPr>
          <p:nvPr/>
        </p:nvPicPr>
        <p:blipFill>
          <a:blip r:embed="rId4"/>
          <a:stretch>
            <a:fillRect/>
          </a:stretch>
        </p:blipFill>
        <p:spPr>
          <a:xfrm>
            <a:off x="1043392" y="4259925"/>
            <a:ext cx="3809830" cy="2539886"/>
          </a:xfrm>
          <a:prstGeom prst="rect">
            <a:avLst/>
          </a:prstGeom>
        </p:spPr>
      </p:pic>
      <p:sp>
        <p:nvSpPr>
          <p:cNvPr id="7" name="文本框 6"/>
          <p:cNvSpPr txBox="1"/>
          <p:nvPr/>
        </p:nvSpPr>
        <p:spPr>
          <a:xfrm>
            <a:off x="1043391" y="2390679"/>
            <a:ext cx="2082194" cy="369332"/>
          </a:xfrm>
          <a:prstGeom prst="rect">
            <a:avLst/>
          </a:prstGeom>
          <a:noFill/>
        </p:spPr>
        <p:txBody>
          <a:bodyPr wrap="square" rtlCol="0">
            <a:spAutoFit/>
          </a:bodyPr>
          <a:lstStyle/>
          <a:p>
            <a:pPr marL="285750" indent="-285750">
              <a:buClr>
                <a:schemeClr val="accent1"/>
              </a:buClr>
              <a:buFont typeface="Arial Unicode MS" panose="020B0604020202020204" pitchFamily="34" charset="-122"/>
              <a:buChar char="❏"/>
            </a:pPr>
            <a:r>
              <a:rPr lang="zh-CN" altLang="en-US" dirty="0"/>
              <a:t>攻击核设施</a:t>
            </a:r>
          </a:p>
        </p:txBody>
      </p:sp>
      <p:sp>
        <p:nvSpPr>
          <p:cNvPr id="10" name="文本框 9">
            <a:extLst>
              <a:ext uri="{FF2B5EF4-FFF2-40B4-BE49-F238E27FC236}">
                <a16:creationId xmlns:a16="http://schemas.microsoft.com/office/drawing/2014/main" id="{33BFEAF7-05A9-4D12-95A2-71C32DD5E9A9}"/>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extLst>
      <p:ext uri="{BB962C8B-B14F-4D97-AF65-F5344CB8AC3E}">
        <p14:creationId xmlns:p14="http://schemas.microsoft.com/office/powerpoint/2010/main" val="140069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042"/>
                                        </p:tgtEl>
                                        <p:attrNameLst>
                                          <p:attrName>style.visibility</p:attrName>
                                        </p:attrNameLst>
                                      </p:cBhvr>
                                      <p:to>
                                        <p:strVal val="visible"/>
                                      </p:to>
                                    </p:set>
                                    <p:animEffect transition="in" filter="wipe(left)">
                                      <p:cBhvr>
                                        <p:cTn id="7" dur="750"/>
                                        <p:tgtEl>
                                          <p:spTgt spid="870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750"/>
                                        <p:tgtEl>
                                          <p:spTgt spid="11"/>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p:bldP spid="11" grpId="0"/>
      <p:bldP spid="3"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985202" y="5578860"/>
            <a:ext cx="4177002" cy="1200329"/>
          </a:xfrm>
          <a:prstGeom prst="rect">
            <a:avLst/>
          </a:prstGeom>
          <a:noFill/>
        </p:spPr>
        <p:txBody>
          <a:bodyPr wrap="square" rtlCol="0">
            <a:spAutoFit/>
          </a:bodyPr>
          <a:lstStyle/>
          <a:p>
            <a:r>
              <a:rPr lang="zh-CN" altLang="en-US" dirty="0"/>
              <a:t>在参与攻击的肉鸡中，分布在全美各地甚至世界各地的摄像头、智能传感器、智能门磁、智能冰箱等智慧设施（物联网设备）格外引人注目。</a:t>
            </a:r>
          </a:p>
        </p:txBody>
      </p:sp>
      <p:sp>
        <p:nvSpPr>
          <p:cNvPr id="9" name="文本框 8"/>
          <p:cNvSpPr txBox="1"/>
          <p:nvPr/>
        </p:nvSpPr>
        <p:spPr>
          <a:xfrm>
            <a:off x="979039" y="4270651"/>
            <a:ext cx="4376507" cy="1200329"/>
          </a:xfrm>
          <a:prstGeom prst="rect">
            <a:avLst/>
          </a:prstGeom>
          <a:noFill/>
        </p:spPr>
        <p:txBody>
          <a:bodyPr wrap="square" rtlCol="0">
            <a:spAutoFit/>
          </a:bodyPr>
          <a:lstStyle/>
          <a:p>
            <a:r>
              <a:rPr lang="zh-CN" altLang="en-US" dirty="0"/>
              <a:t>在此次攻击中，黑客采用了分布式拒绝服务（</a:t>
            </a:r>
            <a:r>
              <a:rPr lang="en-US" altLang="zh-CN" dirty="0"/>
              <a:t>DDOS</a:t>
            </a:r>
            <a:r>
              <a:rPr lang="zh-CN" altLang="en-US" dirty="0"/>
              <a:t>）技术，动员了千万数量级肉鸡（僵尸）发动攻击。高峰时，攻击流量超过</a:t>
            </a:r>
            <a:r>
              <a:rPr lang="en-US" altLang="zh-CN" dirty="0"/>
              <a:t>1Tb/s</a:t>
            </a:r>
            <a:r>
              <a:rPr lang="zh-CN" altLang="en-US" dirty="0"/>
              <a:t>。</a:t>
            </a:r>
            <a:endParaRPr lang="en-US" altLang="zh-CN" dirty="0"/>
          </a:p>
        </p:txBody>
      </p:sp>
      <p:sp>
        <p:nvSpPr>
          <p:cNvPr id="3" name="文本框 2"/>
          <p:cNvSpPr txBox="1"/>
          <p:nvPr/>
        </p:nvSpPr>
        <p:spPr>
          <a:xfrm>
            <a:off x="985202" y="1177021"/>
            <a:ext cx="2647459" cy="369332"/>
          </a:xfrm>
          <a:prstGeom prst="rect">
            <a:avLst/>
          </a:prstGeom>
          <a:noFill/>
        </p:spPr>
        <p:txBody>
          <a:bodyPr wrap="square" rtlCol="0">
            <a:spAutoFit/>
          </a:bodyPr>
          <a:lstStyle/>
          <a:p>
            <a:pPr marL="285750" indent="-285750">
              <a:buClr>
                <a:schemeClr val="accent1"/>
              </a:buClr>
              <a:buFont typeface="Arial Unicode MS" panose="020B0604020202020204" pitchFamily="34" charset="-122"/>
              <a:buChar char="❏"/>
            </a:pPr>
            <a:r>
              <a:rPr lang="zh-CN" altLang="en-US" dirty="0"/>
              <a:t>来自智慧设施的攻击</a:t>
            </a:r>
          </a:p>
        </p:txBody>
      </p:sp>
      <p:sp>
        <p:nvSpPr>
          <p:cNvPr id="4" name="文本框 3"/>
          <p:cNvSpPr txBox="1"/>
          <p:nvPr/>
        </p:nvSpPr>
        <p:spPr>
          <a:xfrm>
            <a:off x="985202" y="1654233"/>
            <a:ext cx="7377402" cy="1477328"/>
          </a:xfrm>
          <a:prstGeom prst="rect">
            <a:avLst/>
          </a:prstGeom>
          <a:noFill/>
        </p:spPr>
        <p:txBody>
          <a:bodyPr wrap="square" rtlCol="0">
            <a:spAutoFit/>
          </a:bodyPr>
          <a:lstStyle/>
          <a:p>
            <a:r>
              <a:rPr lang="zh-CN" altLang="en-US" dirty="0">
                <a:latin typeface="+mn-ea"/>
              </a:rPr>
              <a:t>美国东部时间</a:t>
            </a:r>
            <a:r>
              <a:rPr lang="en-US" altLang="zh-CN" dirty="0">
                <a:latin typeface="+mn-ea"/>
              </a:rPr>
              <a:t>2016</a:t>
            </a:r>
            <a:r>
              <a:rPr lang="zh-CN" altLang="en-US" dirty="0">
                <a:latin typeface="+mn-ea"/>
              </a:rPr>
              <a:t>年</a:t>
            </a:r>
            <a:r>
              <a:rPr lang="en-US" altLang="zh-CN" dirty="0">
                <a:latin typeface="+mn-ea"/>
              </a:rPr>
              <a:t>10</a:t>
            </a:r>
            <a:r>
              <a:rPr lang="zh-CN" altLang="en-US" dirty="0">
                <a:latin typeface="+mn-ea"/>
              </a:rPr>
              <a:t>月</a:t>
            </a:r>
            <a:r>
              <a:rPr lang="en-US" altLang="zh-CN" dirty="0">
                <a:latin typeface="+mn-ea"/>
              </a:rPr>
              <a:t>21</a:t>
            </a:r>
            <a:r>
              <a:rPr lang="zh-CN" altLang="en-US" dirty="0">
                <a:latin typeface="+mn-ea"/>
              </a:rPr>
              <a:t>日早上</a:t>
            </a:r>
            <a:r>
              <a:rPr lang="en-US" altLang="zh-CN" dirty="0">
                <a:latin typeface="+mn-ea"/>
              </a:rPr>
              <a:t>7</a:t>
            </a:r>
            <a:r>
              <a:rPr lang="zh-CN" altLang="en-US" dirty="0">
                <a:latin typeface="+mn-ea"/>
              </a:rPr>
              <a:t>点，为大批知名网站提供</a:t>
            </a:r>
            <a:r>
              <a:rPr lang="en-US" altLang="zh-CN" dirty="0">
                <a:latin typeface="+mn-ea"/>
              </a:rPr>
              <a:t>DNS</a:t>
            </a:r>
            <a:r>
              <a:rPr lang="zh-CN" altLang="en-US" dirty="0">
                <a:latin typeface="+mn-ea"/>
              </a:rPr>
              <a:t>的</a:t>
            </a:r>
            <a:r>
              <a:rPr lang="en-US" altLang="zh-CN" dirty="0" err="1">
                <a:latin typeface="+mn-ea"/>
              </a:rPr>
              <a:t>Dyn</a:t>
            </a:r>
            <a:r>
              <a:rPr lang="zh-CN" altLang="en-US" dirty="0">
                <a:latin typeface="+mn-ea"/>
              </a:rPr>
              <a:t>公司被黑客攻陷，</a:t>
            </a:r>
            <a:r>
              <a:rPr lang="en-US" altLang="zh-CN" dirty="0">
                <a:latin typeface="+mn-ea"/>
              </a:rPr>
              <a:t>DNS</a:t>
            </a:r>
            <a:r>
              <a:rPr lang="zh-CN" altLang="en-US" dirty="0">
                <a:latin typeface="+mn-ea"/>
              </a:rPr>
              <a:t>服务无法正常进行。导致</a:t>
            </a:r>
            <a:r>
              <a:rPr lang="en-US" altLang="zh-CN" dirty="0">
                <a:latin typeface="+mn-ea"/>
              </a:rPr>
              <a:t>Twitter</a:t>
            </a:r>
            <a:r>
              <a:rPr lang="zh-CN" altLang="en-US" dirty="0">
                <a:latin typeface="+mn-ea"/>
              </a:rPr>
              <a:t>、</a:t>
            </a:r>
            <a:r>
              <a:rPr lang="en-US" altLang="zh-CN" dirty="0">
                <a:latin typeface="+mn-ea"/>
              </a:rPr>
              <a:t>Tumblr</a:t>
            </a:r>
            <a:r>
              <a:rPr lang="zh-CN" altLang="en-US" dirty="0">
                <a:latin typeface="+mn-ea"/>
              </a:rPr>
              <a:t>、</a:t>
            </a:r>
            <a:r>
              <a:rPr lang="en-US" altLang="zh-CN" dirty="0">
                <a:latin typeface="+mn-ea"/>
              </a:rPr>
              <a:t>Netflix</a:t>
            </a:r>
            <a:r>
              <a:rPr lang="zh-CN" altLang="en-US" dirty="0">
                <a:latin typeface="+mn-ea"/>
              </a:rPr>
              <a:t>、亚马逊、</a:t>
            </a:r>
            <a:r>
              <a:rPr lang="en-US" altLang="zh-CN" dirty="0">
                <a:latin typeface="+mn-ea"/>
              </a:rPr>
              <a:t>HBO Now</a:t>
            </a:r>
            <a:r>
              <a:rPr lang="zh-CN" altLang="en-US" dirty="0">
                <a:latin typeface="+mn-ea"/>
              </a:rPr>
              <a:t>、星巴克、</a:t>
            </a:r>
            <a:r>
              <a:rPr lang="en-US" altLang="zh-CN" dirty="0">
                <a:latin typeface="+mn-ea"/>
              </a:rPr>
              <a:t>Shopify</a:t>
            </a:r>
            <a:r>
              <a:rPr lang="zh-CN" altLang="en-US" dirty="0">
                <a:latin typeface="+mn-ea"/>
              </a:rPr>
              <a:t>、</a:t>
            </a:r>
            <a:r>
              <a:rPr lang="en-US" altLang="zh-CN" dirty="0" err="1">
                <a:latin typeface="+mn-ea"/>
              </a:rPr>
              <a:t>Reddit</a:t>
            </a:r>
            <a:r>
              <a:rPr lang="zh-CN" altLang="en-US" dirty="0">
                <a:latin typeface="+mn-ea"/>
              </a:rPr>
              <a:t>、</a:t>
            </a:r>
            <a:r>
              <a:rPr lang="en-US" altLang="zh-CN" dirty="0">
                <a:latin typeface="+mn-ea"/>
              </a:rPr>
              <a:t>Airbnb</a:t>
            </a:r>
            <a:r>
              <a:rPr lang="zh-CN" altLang="en-US" dirty="0">
                <a:latin typeface="+mn-ea"/>
              </a:rPr>
              <a:t>、</a:t>
            </a:r>
            <a:r>
              <a:rPr lang="en-US" altLang="zh-CN" dirty="0">
                <a:latin typeface="+mn-ea"/>
              </a:rPr>
              <a:t>PayPal</a:t>
            </a:r>
            <a:r>
              <a:rPr lang="zh-CN" altLang="en-US" dirty="0">
                <a:latin typeface="+mn-ea"/>
              </a:rPr>
              <a:t>和</a:t>
            </a:r>
            <a:r>
              <a:rPr lang="en-US" altLang="zh-CN" dirty="0">
                <a:latin typeface="+mn-ea"/>
              </a:rPr>
              <a:t>Yelp</a:t>
            </a:r>
            <a:r>
              <a:rPr lang="zh-CN" altLang="en-US" dirty="0">
                <a:latin typeface="+mn-ea"/>
              </a:rPr>
              <a:t>等超过</a:t>
            </a:r>
            <a:r>
              <a:rPr lang="en-US" altLang="zh-CN" dirty="0">
                <a:latin typeface="+mn-ea"/>
              </a:rPr>
              <a:t>1200</a:t>
            </a:r>
            <a:r>
              <a:rPr lang="zh-CN" altLang="en-US" dirty="0">
                <a:latin typeface="+mn-ea"/>
              </a:rPr>
              <a:t>家人气网站无一幸免的无法访问。有报道称周五早上美国东部地区的互联网变成了一座“鬼城”。</a:t>
            </a:r>
          </a:p>
        </p:txBody>
      </p:sp>
      <p:sp>
        <p:nvSpPr>
          <p:cNvPr id="8" name="矩形 7"/>
          <p:cNvSpPr/>
          <p:nvPr/>
        </p:nvSpPr>
        <p:spPr>
          <a:xfrm>
            <a:off x="979039" y="3239441"/>
            <a:ext cx="4376507" cy="923330"/>
          </a:xfrm>
          <a:prstGeom prst="rect">
            <a:avLst/>
          </a:prstGeom>
        </p:spPr>
        <p:txBody>
          <a:bodyPr wrap="square">
            <a:spAutoFit/>
          </a:bodyPr>
          <a:lstStyle/>
          <a:p>
            <a:r>
              <a:rPr lang="en-US" altLang="zh-CN" dirty="0"/>
              <a:t>10</a:t>
            </a:r>
            <a:r>
              <a:rPr lang="zh-CN" altLang="en-US" dirty="0"/>
              <a:t>月</a:t>
            </a:r>
            <a:r>
              <a:rPr lang="en-US" altLang="zh-CN" dirty="0"/>
              <a:t>22</a:t>
            </a:r>
            <a:r>
              <a:rPr lang="zh-CN" altLang="en-US" dirty="0"/>
              <a:t>日凌晨，从东海岸的波士顿纽约费城华盛顿，到西海岸的洛杉矶旧金山西雅图等重要城市，互联网服务全面断网。</a:t>
            </a:r>
          </a:p>
        </p:txBody>
      </p:sp>
      <p:pic>
        <p:nvPicPr>
          <p:cNvPr id="5" name="图片 4"/>
          <p:cNvPicPr>
            <a:picLocks noChangeAspect="1"/>
          </p:cNvPicPr>
          <p:nvPr/>
        </p:nvPicPr>
        <p:blipFill>
          <a:blip r:embed="rId2"/>
          <a:stretch>
            <a:fillRect/>
          </a:stretch>
        </p:blipFill>
        <p:spPr>
          <a:xfrm>
            <a:off x="752547" y="2150481"/>
            <a:ext cx="7555788" cy="3942748"/>
          </a:xfrm>
          <a:prstGeom prst="rect">
            <a:avLst/>
          </a:prstGeom>
        </p:spPr>
      </p:pic>
      <p:pic>
        <p:nvPicPr>
          <p:cNvPr id="6" name="图片 5"/>
          <p:cNvPicPr>
            <a:picLocks noChangeAspect="1"/>
          </p:cNvPicPr>
          <p:nvPr/>
        </p:nvPicPr>
        <p:blipFill>
          <a:blip r:embed="rId3"/>
          <a:stretch>
            <a:fillRect/>
          </a:stretch>
        </p:blipFill>
        <p:spPr>
          <a:xfrm>
            <a:off x="1385830" y="1767175"/>
            <a:ext cx="6576146" cy="4791191"/>
          </a:xfrm>
          <a:prstGeom prst="rect">
            <a:avLst/>
          </a:prstGeom>
        </p:spPr>
      </p:pic>
      <p:pic>
        <p:nvPicPr>
          <p:cNvPr id="11" name="图片 10"/>
          <p:cNvPicPr>
            <a:picLocks noChangeAspect="1"/>
          </p:cNvPicPr>
          <p:nvPr/>
        </p:nvPicPr>
        <p:blipFill>
          <a:blip r:embed="rId4"/>
          <a:stretch>
            <a:fillRect/>
          </a:stretch>
        </p:blipFill>
        <p:spPr>
          <a:xfrm>
            <a:off x="3034145" y="858296"/>
            <a:ext cx="5290815" cy="5920893"/>
          </a:xfrm>
          <a:prstGeom prst="rect">
            <a:avLst/>
          </a:prstGeom>
        </p:spPr>
      </p:pic>
      <p:sp>
        <p:nvSpPr>
          <p:cNvPr id="13" name="文本框 12">
            <a:extLst>
              <a:ext uri="{FF2B5EF4-FFF2-40B4-BE49-F238E27FC236}">
                <a16:creationId xmlns:a16="http://schemas.microsoft.com/office/drawing/2014/main" id="{95389ED2-C930-4293-8FE7-E5C8CC3AF27B}"/>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extLst>
      <p:ext uri="{BB962C8B-B14F-4D97-AF65-F5344CB8AC3E}">
        <p14:creationId xmlns:p14="http://schemas.microsoft.com/office/powerpoint/2010/main" val="61590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5"/>
                                        </p:tgtEl>
                                      </p:cBhvr>
                                      <p:by x="40000" y="40000"/>
                                    </p:animScale>
                                  </p:childTnLst>
                                </p:cTn>
                              </p:par>
                              <p:par>
                                <p:cTn id="19" presetID="0" presetClass="path" presetSubtype="0" accel="50000" decel="50000" fill="hold" nodeType="withEffect">
                                  <p:stCondLst>
                                    <p:cond delay="0"/>
                                  </p:stCondLst>
                                  <p:childTnLst>
                                    <p:animMotion origin="layout" path="M 3.88889E-6 4.07407E-6 L 0.25034 -0.02223 L 0.25034 -0.02408 " pathEditMode="relative" rAng="0" ptsTypes="AAA">
                                      <p:cBhvr>
                                        <p:cTn id="20" dur="2000" fill="hold"/>
                                        <p:tgtEl>
                                          <p:spTgt spid="5"/>
                                        </p:tgtEl>
                                        <p:attrNameLst>
                                          <p:attrName>ppt_x</p:attrName>
                                          <p:attrName>ppt_y</p:attrName>
                                        </p:attrNameLst>
                                      </p:cBhvr>
                                      <p:rCtr x="12517" y="-1204"/>
                                    </p:animMotion>
                                  </p:childTnLst>
                                </p:cTn>
                              </p:par>
                            </p:childTnLst>
                          </p:cTn>
                        </p:par>
                        <p:par>
                          <p:cTn id="21" fill="hold">
                            <p:stCondLst>
                              <p:cond delay="2000"/>
                            </p:stCondLst>
                            <p:childTnLst>
                              <p:par>
                                <p:cTn id="22" presetID="16" presetClass="entr" presetSubtype="2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2000" fill="hold"/>
                                        <p:tgtEl>
                                          <p:spTgt spid="6"/>
                                        </p:tgtEl>
                                      </p:cBhvr>
                                      <p:by x="40000" y="40000"/>
                                    </p:animScale>
                                  </p:childTnLst>
                                </p:cTn>
                              </p:par>
                              <p:par>
                                <p:cTn id="39" presetID="0" presetClass="path" presetSubtype="0" accel="50000" decel="50000" fill="hold" nodeType="withEffect">
                                  <p:stCondLst>
                                    <p:cond delay="0"/>
                                  </p:stCondLst>
                                  <p:childTnLst>
                                    <p:animMotion origin="layout" path="M -1.11111E-6 -4.44444E-6 L 0.2125 0.24723 L 0.2125 0.24769 " pathEditMode="relative" rAng="0" ptsTypes="AAA">
                                      <p:cBhvr>
                                        <p:cTn id="40" dur="2000" fill="hold"/>
                                        <p:tgtEl>
                                          <p:spTgt spid="6"/>
                                        </p:tgtEl>
                                        <p:attrNameLst>
                                          <p:attrName>ppt_x</p:attrName>
                                          <p:attrName>ppt_y</p:attrName>
                                        </p:attrNameLst>
                                      </p:cBhvr>
                                      <p:rCtr x="10625" y="12384"/>
                                    </p:animMotion>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6"/>
          <p:cNvSpPr txBox="1">
            <a:spLocks/>
          </p:cNvSpPr>
          <p:nvPr/>
        </p:nvSpPr>
        <p:spPr bwMode="auto">
          <a:xfrm>
            <a:off x="884085" y="1333141"/>
            <a:ext cx="298133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关于实验</a:t>
            </a:r>
          </a:p>
        </p:txBody>
      </p:sp>
      <p:sp>
        <p:nvSpPr>
          <p:cNvPr id="6" name="文本框 5"/>
          <p:cNvSpPr txBox="1"/>
          <p:nvPr/>
        </p:nvSpPr>
        <p:spPr>
          <a:xfrm>
            <a:off x="1220416" y="3760035"/>
            <a:ext cx="7549534"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攻击机：发起网络攻击的主机。</a:t>
            </a:r>
            <a:r>
              <a:rPr lang="en-US" altLang="zh-CN" sz="2400" dirty="0">
                <a:latin typeface="+mn-ea"/>
              </a:rPr>
              <a:t>Windows</a:t>
            </a:r>
            <a:r>
              <a:rPr lang="zh-CN" altLang="en-US" sz="2400" dirty="0">
                <a:latin typeface="+mn-ea"/>
              </a:rPr>
              <a:t>或</a:t>
            </a:r>
            <a:r>
              <a:rPr lang="en-US" altLang="zh-CN" sz="2400" dirty="0">
                <a:latin typeface="+mn-ea"/>
              </a:rPr>
              <a:t>Linux</a:t>
            </a:r>
            <a:r>
              <a:rPr lang="zh-CN" altLang="en-US" sz="2400" dirty="0">
                <a:latin typeface="+mn-ea"/>
              </a:rPr>
              <a:t>主机均可，建议使用</a:t>
            </a:r>
            <a:r>
              <a:rPr lang="en-US" altLang="zh-CN" sz="2400" dirty="0">
                <a:latin typeface="+mn-ea"/>
              </a:rPr>
              <a:t>Linux</a:t>
            </a:r>
            <a:r>
              <a:rPr lang="zh-CN" altLang="en-US" sz="2400" dirty="0">
                <a:latin typeface="+mn-ea"/>
              </a:rPr>
              <a:t>主机，因为能力更强。</a:t>
            </a:r>
          </a:p>
        </p:txBody>
      </p:sp>
      <p:sp>
        <p:nvSpPr>
          <p:cNvPr id="7" name="文本框 6"/>
          <p:cNvSpPr txBox="1"/>
          <p:nvPr/>
        </p:nvSpPr>
        <p:spPr>
          <a:xfrm>
            <a:off x="884085" y="3262498"/>
            <a:ext cx="6215698" cy="461665"/>
          </a:xfrm>
          <a:prstGeom prst="rect">
            <a:avLst/>
          </a:prstGeom>
          <a:noFill/>
        </p:spPr>
        <p:txBody>
          <a:bodyPr wrap="square" rtlCol="0">
            <a:spAutoFit/>
          </a:bodyPr>
          <a:lstStyle/>
          <a:p>
            <a:pPr marL="342900" indent="-342900">
              <a:buClr>
                <a:schemeClr val="accent1"/>
              </a:buClr>
              <a:buFont typeface="Wingdings" panose="05000000000000000000" pitchFamily="2" charset="2"/>
              <a:buChar char="p"/>
            </a:pPr>
            <a:r>
              <a:rPr lang="zh-CN" altLang="en-US" sz="2400" dirty="0">
                <a:latin typeface="+mn-ea"/>
              </a:rPr>
              <a:t>需要构建一个开展网络攻防的实验环境</a:t>
            </a:r>
          </a:p>
        </p:txBody>
      </p:sp>
      <p:sp>
        <p:nvSpPr>
          <p:cNvPr id="8" name="矩形 7"/>
          <p:cNvSpPr/>
          <p:nvPr/>
        </p:nvSpPr>
        <p:spPr>
          <a:xfrm>
            <a:off x="1220416" y="4644864"/>
            <a:ext cx="7549534" cy="830997"/>
          </a:xfrm>
          <a:prstGeom prst="rect">
            <a:avLst/>
          </a:prstGeom>
        </p:spPr>
        <p:txBody>
          <a:bodyPr wrap="square">
            <a:spAutoFit/>
          </a:bodyPr>
          <a:lstStyle/>
          <a:p>
            <a:pPr marL="342900" indent="-342900">
              <a:buClr>
                <a:schemeClr val="accent1"/>
              </a:buClr>
              <a:buFont typeface="Wingdings" panose="05000000000000000000" pitchFamily="2" charset="2"/>
              <a:buChar char="u"/>
            </a:pPr>
            <a:r>
              <a:rPr lang="zh-CN" altLang="en-US" sz="2400" dirty="0">
                <a:latin typeface="+mn-ea"/>
              </a:rPr>
              <a:t>目标靶机：被攻击的网络目标主机。</a:t>
            </a:r>
            <a:r>
              <a:rPr lang="en-US" altLang="zh-CN" sz="2400" dirty="0">
                <a:latin typeface="+mn-ea"/>
              </a:rPr>
              <a:t>Windows</a:t>
            </a:r>
            <a:r>
              <a:rPr lang="zh-CN" altLang="en-US" sz="2400" dirty="0">
                <a:latin typeface="+mn-ea"/>
              </a:rPr>
              <a:t>桌面主机、</a:t>
            </a:r>
            <a:r>
              <a:rPr lang="en-US" altLang="zh-CN" sz="2400" dirty="0">
                <a:latin typeface="+mn-ea"/>
              </a:rPr>
              <a:t>Windows</a:t>
            </a:r>
            <a:r>
              <a:rPr lang="zh-CN" altLang="en-US" sz="2400" dirty="0">
                <a:latin typeface="+mn-ea"/>
              </a:rPr>
              <a:t>服务器和</a:t>
            </a:r>
            <a:r>
              <a:rPr lang="en-US" altLang="zh-CN" sz="2400" dirty="0">
                <a:latin typeface="+mn-ea"/>
              </a:rPr>
              <a:t>Linux</a:t>
            </a:r>
            <a:r>
              <a:rPr lang="zh-CN" altLang="en-US" sz="2400" dirty="0">
                <a:latin typeface="+mn-ea"/>
              </a:rPr>
              <a:t>服务器。</a:t>
            </a:r>
          </a:p>
        </p:txBody>
      </p:sp>
      <p:sp>
        <p:nvSpPr>
          <p:cNvPr id="9" name="文本框 8"/>
          <p:cNvSpPr txBox="1"/>
          <p:nvPr/>
        </p:nvSpPr>
        <p:spPr>
          <a:xfrm>
            <a:off x="1220416" y="5523647"/>
            <a:ext cx="7549534"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分析主机：抓取数据包，分析攻击行为，部署防御措施。如</a:t>
            </a:r>
            <a:r>
              <a:rPr lang="en-US" altLang="zh-CN" sz="2400" dirty="0">
                <a:latin typeface="+mn-ea"/>
              </a:rPr>
              <a:t>Wireshark</a:t>
            </a:r>
            <a:r>
              <a:rPr lang="zh-CN" altLang="en-US" sz="2400" dirty="0">
                <a:latin typeface="+mn-ea"/>
              </a:rPr>
              <a:t>等。</a:t>
            </a:r>
          </a:p>
        </p:txBody>
      </p:sp>
      <p:sp>
        <p:nvSpPr>
          <p:cNvPr id="10"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11" name="矩形 10"/>
          <p:cNvSpPr/>
          <p:nvPr/>
        </p:nvSpPr>
        <p:spPr>
          <a:xfrm>
            <a:off x="1220416" y="6396335"/>
            <a:ext cx="6468858" cy="461665"/>
          </a:xfrm>
          <a:prstGeom prst="rect">
            <a:avLst/>
          </a:prstGeom>
        </p:spPr>
        <p:txBody>
          <a:bodyPr wrap="square">
            <a:spAutoFit/>
          </a:bodyPr>
          <a:lstStyle/>
          <a:p>
            <a:r>
              <a:rPr lang="zh-CN" altLang="en-US" sz="2400" dirty="0">
                <a:latin typeface="+mn-ea"/>
              </a:rPr>
              <a:t>构建一个基本网络攻防环境，需要</a:t>
            </a:r>
            <a:r>
              <a:rPr lang="en-US" altLang="zh-CN" sz="2400" dirty="0">
                <a:latin typeface="+mn-ea"/>
              </a:rPr>
              <a:t>4-5</a:t>
            </a:r>
            <a:r>
              <a:rPr lang="zh-CN" altLang="en-US" sz="2400" dirty="0">
                <a:latin typeface="+mn-ea"/>
              </a:rPr>
              <a:t>台主机。</a:t>
            </a:r>
          </a:p>
        </p:txBody>
      </p:sp>
      <p:sp>
        <p:nvSpPr>
          <p:cNvPr id="12" name="矩形 11">
            <a:extLst>
              <a:ext uri="{FF2B5EF4-FFF2-40B4-BE49-F238E27FC236}">
                <a16:creationId xmlns:a16="http://schemas.microsoft.com/office/drawing/2014/main" id="{64A6273D-06DB-4D90-BA99-1BFF2AD131ED}"/>
              </a:ext>
            </a:extLst>
          </p:cNvPr>
          <p:cNvSpPr/>
          <p:nvPr/>
        </p:nvSpPr>
        <p:spPr>
          <a:xfrm>
            <a:off x="884085" y="2010840"/>
            <a:ext cx="7990974" cy="1200329"/>
          </a:xfrm>
          <a:prstGeom prst="rect">
            <a:avLst/>
          </a:prstGeom>
        </p:spPr>
        <p:txBody>
          <a:bodyPr wrap="square">
            <a:spAutoFit/>
          </a:bodyPr>
          <a:lstStyle/>
          <a:p>
            <a:r>
              <a:rPr lang="zh-CN" altLang="en-US" sz="2400" dirty="0"/>
              <a:t>信息安全是理论和实践紧密结合的领域。由于课时限制，本课程没有安排实验，所有验证性和探索性实验均需要自己设法完成。</a:t>
            </a:r>
          </a:p>
        </p:txBody>
      </p:sp>
    </p:spTree>
    <p:extLst>
      <p:ext uri="{BB962C8B-B14F-4D97-AF65-F5344CB8AC3E}">
        <p14:creationId xmlns:p14="http://schemas.microsoft.com/office/powerpoint/2010/main" val="990350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261858" y="1038787"/>
            <a:ext cx="2781531" cy="369332"/>
          </a:xfrm>
          <a:prstGeom prst="rect">
            <a:avLst/>
          </a:prstGeom>
          <a:noFill/>
        </p:spPr>
        <p:txBody>
          <a:bodyPr wrap="non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defRPr/>
            </a:pPr>
            <a:r>
              <a:rPr lang="zh-CN" altLang="en-US" kern="100" dirty="0">
                <a:latin typeface="Calibri" panose="020F0502020204030204" pitchFamily="34" charset="0"/>
                <a:ea typeface="宋体" panose="02010600030101010101" pitchFamily="2" charset="-122"/>
                <a:cs typeface="Times New Roman" panose="02020603050405020304" pitchFamily="18" charset="0"/>
              </a:rPr>
              <a:t>韩国</a:t>
            </a:r>
            <a:r>
              <a:rPr lang="zh-CN" altLang="zh-CN" kern="100" dirty="0">
                <a:latin typeface="Calibri" panose="020F0502020204030204" pitchFamily="34" charset="0"/>
                <a:ea typeface="宋体" panose="02010600030101010101" pitchFamily="2" charset="-122"/>
                <a:cs typeface="Times New Roman" panose="02020603050405020304" pitchFamily="18" charset="0"/>
              </a:rPr>
              <a:t>农协</a:t>
            </a:r>
            <a:r>
              <a:rPr lang="zh-CN" altLang="en-US" kern="100" dirty="0">
                <a:latin typeface="Calibri" panose="020F0502020204030204" pitchFamily="34" charset="0"/>
                <a:ea typeface="宋体" panose="02010600030101010101" pitchFamily="2" charset="-122"/>
                <a:cs typeface="Times New Roman" panose="02020603050405020304" pitchFamily="18" charset="0"/>
              </a:rPr>
              <a:t>银行入侵事件</a:t>
            </a:r>
            <a:endParaRPr lang="zh-CN" altLang="en-US" dirty="0">
              <a:latin typeface="+mn-lt"/>
            </a:endParaRPr>
          </a:p>
        </p:txBody>
      </p:sp>
      <p:sp>
        <p:nvSpPr>
          <p:cNvPr id="10" name="文本框 1"/>
          <p:cNvSpPr txBox="1">
            <a:spLocks noChangeArrowheads="1"/>
          </p:cNvSpPr>
          <p:nvPr/>
        </p:nvSpPr>
        <p:spPr bwMode="auto">
          <a:xfrm>
            <a:off x="1261858" y="1705810"/>
            <a:ext cx="526653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r>
              <a:rPr lang="zh-CN" altLang="en-US" dirty="0"/>
              <a:t>韩国农协银行是韩国最大的银行之一，拥有超过</a:t>
            </a:r>
            <a:r>
              <a:rPr lang="en-US" altLang="zh-CN" dirty="0"/>
              <a:t>5000</a:t>
            </a:r>
            <a:r>
              <a:rPr lang="zh-CN" altLang="en-US" dirty="0"/>
              <a:t>家分支行，是韩国国内最大的银行网络。在</a:t>
            </a:r>
            <a:r>
              <a:rPr lang="en-US" altLang="zh-CN" dirty="0"/>
              <a:t>2011</a:t>
            </a:r>
            <a:r>
              <a:rPr lang="zh-CN" altLang="en-US" dirty="0"/>
              <a:t>年和</a:t>
            </a:r>
            <a:r>
              <a:rPr lang="en-US" altLang="zh-CN" dirty="0"/>
              <a:t>2013</a:t>
            </a:r>
            <a:r>
              <a:rPr lang="zh-CN" altLang="en-US" dirty="0"/>
              <a:t>年的二次黑客攻击事件中，农协银行均未能幸免，损失惨重。</a:t>
            </a:r>
          </a:p>
        </p:txBody>
      </p:sp>
      <p:sp>
        <p:nvSpPr>
          <p:cNvPr id="12" name="文本框 5"/>
          <p:cNvSpPr txBox="1">
            <a:spLocks noChangeArrowheads="1"/>
          </p:cNvSpPr>
          <p:nvPr/>
        </p:nvSpPr>
        <p:spPr bwMode="auto">
          <a:xfrm>
            <a:off x="1261857" y="3615666"/>
            <a:ext cx="7557931"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Clr>
                <a:schemeClr val="accent1"/>
              </a:buClr>
              <a:buFont typeface="Wingdings" panose="05000000000000000000" pitchFamily="2" charset="2"/>
              <a:buChar char="q"/>
            </a:pPr>
            <a:r>
              <a:rPr lang="en-US" altLang="zh-CN" dirty="0"/>
              <a:t>2010</a:t>
            </a:r>
            <a:r>
              <a:rPr lang="zh-CN" altLang="en-US" dirty="0"/>
              <a:t>年</a:t>
            </a:r>
            <a:r>
              <a:rPr lang="en-US" altLang="zh-CN" dirty="0"/>
              <a:t>9</a:t>
            </a:r>
            <a:r>
              <a:rPr lang="zh-CN" altLang="en-US" dirty="0"/>
              <a:t>月</a:t>
            </a:r>
            <a:r>
              <a:rPr lang="en-US" altLang="zh-CN" dirty="0"/>
              <a:t>4</a:t>
            </a:r>
            <a:r>
              <a:rPr lang="zh-CN" altLang="en-US" dirty="0"/>
              <a:t>日，农协银行委托外包商韩国</a:t>
            </a:r>
            <a:r>
              <a:rPr lang="en-US" altLang="zh-CN" dirty="0"/>
              <a:t>IBM</a:t>
            </a:r>
            <a:r>
              <a:rPr lang="zh-CN" altLang="en-US" dirty="0"/>
              <a:t>公司职员韩某从网络上下载了一份某个咖啡店提供的免费礼品卷，并将其用于下载电影到业务用途的笔记本时感染了由朝鲜</a:t>
            </a:r>
            <a:r>
              <a:rPr lang="zh-CN" altLang="zh-CN" dirty="0"/>
              <a:t>侦查总局</a:t>
            </a:r>
            <a:r>
              <a:rPr lang="zh-CN" altLang="en-US" dirty="0"/>
              <a:t>埋伏的病毒。</a:t>
            </a:r>
          </a:p>
        </p:txBody>
      </p:sp>
      <p:sp>
        <p:nvSpPr>
          <p:cNvPr id="13" name="文本框 6"/>
          <p:cNvSpPr txBox="1">
            <a:spLocks noChangeArrowheads="1"/>
          </p:cNvSpPr>
          <p:nvPr/>
        </p:nvSpPr>
        <p:spPr bwMode="auto">
          <a:xfrm>
            <a:off x="1314473" y="4842385"/>
            <a:ext cx="7557931"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buClr>
                <a:schemeClr val="accent1"/>
              </a:buClr>
              <a:buFont typeface="Wingdings" panose="05000000000000000000" pitchFamily="2" charset="2"/>
              <a:buChar char="q"/>
            </a:pPr>
            <a:r>
              <a:rPr lang="zh-CN" altLang="en-US" dirty="0"/>
              <a:t>在随后的</a:t>
            </a:r>
            <a:r>
              <a:rPr lang="en-US" altLang="zh-CN" dirty="0"/>
              <a:t>7</a:t>
            </a:r>
            <a:r>
              <a:rPr lang="zh-CN" altLang="en-US" dirty="0"/>
              <a:t>个月中，朝鲜</a:t>
            </a:r>
            <a:r>
              <a:rPr lang="zh-CN" altLang="zh-CN" dirty="0"/>
              <a:t>侦查总局</a:t>
            </a:r>
            <a:r>
              <a:rPr lang="zh-CN" altLang="en-US" dirty="0"/>
              <a:t>先后在韩某的笔记本电脑上种下了大量恶意病毒（据说有</a:t>
            </a:r>
            <a:r>
              <a:rPr lang="en-US" altLang="zh-CN" dirty="0"/>
              <a:t>81</a:t>
            </a:r>
            <a:r>
              <a:rPr lang="zh-CN" altLang="en-US" dirty="0"/>
              <a:t>个之多），盗取了最高级权限和农协银行的各种信息并设置了窃听软件。对此，韩某竟一无所知。</a:t>
            </a:r>
          </a:p>
        </p:txBody>
      </p:sp>
      <p:grpSp>
        <p:nvGrpSpPr>
          <p:cNvPr id="14" name="组合 12"/>
          <p:cNvGrpSpPr>
            <a:grpSpLocks/>
          </p:cNvGrpSpPr>
          <p:nvPr/>
        </p:nvGrpSpPr>
        <p:grpSpPr bwMode="auto">
          <a:xfrm>
            <a:off x="6172439" y="1038787"/>
            <a:ext cx="2647350" cy="2705358"/>
            <a:chOff x="5649118" y="1024285"/>
            <a:chExt cx="3091991" cy="3142918"/>
          </a:xfrm>
        </p:grpSpPr>
        <p:grpSp>
          <p:nvGrpSpPr>
            <p:cNvPr id="15" name="组合 11"/>
            <p:cNvGrpSpPr>
              <a:grpSpLocks/>
            </p:cNvGrpSpPr>
            <p:nvPr/>
          </p:nvGrpSpPr>
          <p:grpSpPr bwMode="auto">
            <a:xfrm>
              <a:off x="5649118" y="1024285"/>
              <a:ext cx="3091991" cy="3142918"/>
              <a:chOff x="5646655" y="1043301"/>
              <a:chExt cx="3091991" cy="3142918"/>
            </a:xfrm>
          </p:grpSpPr>
          <p:sp>
            <p:nvSpPr>
              <p:cNvPr id="17" name="文本框 16"/>
              <p:cNvSpPr txBox="1"/>
              <p:nvPr/>
            </p:nvSpPr>
            <p:spPr>
              <a:xfrm>
                <a:off x="6015640" y="1043301"/>
                <a:ext cx="1981880" cy="830997"/>
              </a:xfrm>
              <a:prstGeom prst="rect">
                <a:avLst/>
              </a:prstGeom>
              <a:noFill/>
              <a:scene3d>
                <a:camera prst="isometricTopUp"/>
                <a:lightRig rig="threePt" dir="t"/>
              </a:scene3d>
            </p:spPr>
            <p:txBody>
              <a:bodyPr>
                <a:spAutoFit/>
              </a:bodyPr>
              <a:lstStyle/>
              <a:p>
                <a:pPr eaLnBrk="1" fontAlgn="auto" hangingPunct="1">
                  <a:spcBef>
                    <a:spcPts val="0"/>
                  </a:spcBef>
                  <a:spcAft>
                    <a:spcPts val="0"/>
                  </a:spcAft>
                  <a:defRPr/>
                </a:pPr>
                <a:r>
                  <a:rPr lang="zh-CN" altLang="en-US" sz="2400" b="1" dirty="0">
                    <a:latin typeface="+mn-ea"/>
                  </a:rPr>
                  <a:t>高清大片免费观看卷？！</a:t>
                </a:r>
              </a:p>
            </p:txBody>
          </p:sp>
          <p:pic>
            <p:nvPicPr>
              <p:cNvPr id="18"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46655" y="1202593"/>
                <a:ext cx="3091991" cy="298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云形标注 15"/>
            <p:cNvSpPr/>
            <p:nvPr/>
          </p:nvSpPr>
          <p:spPr>
            <a:xfrm rot="20226495">
              <a:off x="6049109" y="1125874"/>
              <a:ext cx="1801546" cy="761920"/>
            </a:xfrm>
            <a:prstGeom prst="cloudCallout">
              <a:avLst>
                <a:gd name="adj1" fmla="val 26975"/>
                <a:gd name="adj2" fmla="val 84799"/>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18">
            <a:extLst>
              <a:ext uri="{FF2B5EF4-FFF2-40B4-BE49-F238E27FC236}">
                <a16:creationId xmlns:a16="http://schemas.microsoft.com/office/drawing/2014/main" id="{833C4AC4-2E7A-4E0F-AB68-6BDCC3784EE1}"/>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171723" y="1127944"/>
            <a:ext cx="76185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Clr>
                <a:schemeClr val="accent1"/>
              </a:buClr>
              <a:buFont typeface="Wingdings" panose="05000000000000000000" pitchFamily="2" charset="2"/>
              <a:buChar char="q"/>
            </a:pPr>
            <a:r>
              <a:rPr lang="zh-CN" altLang="en-US" dirty="0"/>
              <a:t>在这</a:t>
            </a:r>
            <a:r>
              <a:rPr lang="en-US" altLang="zh-CN" dirty="0"/>
              <a:t>7</a:t>
            </a:r>
            <a:r>
              <a:rPr lang="zh-CN" altLang="en-US" dirty="0"/>
              <a:t>个月中，攻击者通过韩某的笔记本进入并控制了农协银行的所有重要系统并窃取了重要资料，破坏了所有的备份却故意显示备份正常。</a:t>
            </a:r>
          </a:p>
        </p:txBody>
      </p:sp>
      <p:sp>
        <p:nvSpPr>
          <p:cNvPr id="8" name="文本框 7"/>
          <p:cNvSpPr txBox="1">
            <a:spLocks noChangeArrowheads="1"/>
          </p:cNvSpPr>
          <p:nvPr/>
        </p:nvSpPr>
        <p:spPr bwMode="auto">
          <a:xfrm>
            <a:off x="1171724" y="2153469"/>
            <a:ext cx="756703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buClr>
                <a:schemeClr val="accent1"/>
              </a:buClr>
              <a:buFont typeface="Wingdings" panose="05000000000000000000" pitchFamily="2" charset="2"/>
              <a:buChar char="q"/>
            </a:pPr>
            <a:r>
              <a:rPr lang="en-US" altLang="zh-CN" dirty="0"/>
              <a:t>2011</a:t>
            </a:r>
            <a:r>
              <a:rPr lang="zh-CN" altLang="en-US" dirty="0"/>
              <a:t>年</a:t>
            </a:r>
            <a:r>
              <a:rPr lang="en-US" altLang="zh-CN" dirty="0"/>
              <a:t>4</a:t>
            </a:r>
            <a:r>
              <a:rPr lang="zh-CN" altLang="en-US" dirty="0"/>
              <a:t>月</a:t>
            </a:r>
            <a:r>
              <a:rPr lang="en-US" altLang="zh-CN" dirty="0"/>
              <a:t>12</a:t>
            </a:r>
            <a:r>
              <a:rPr lang="zh-CN" altLang="en-US" dirty="0"/>
              <a:t>日下午，当韩某再次来到农协银行时，埋伏在其笔记本中的病毒发出了总爆发的指令（</a:t>
            </a:r>
            <a:r>
              <a:rPr lang="en-US" altLang="zh-CN" dirty="0"/>
              <a:t>RM.DD</a:t>
            </a:r>
            <a:r>
              <a:rPr lang="zh-CN" altLang="en-US" dirty="0"/>
              <a:t>）。</a:t>
            </a:r>
          </a:p>
        </p:txBody>
      </p:sp>
      <p:sp>
        <p:nvSpPr>
          <p:cNvPr id="9" name="文本框 8"/>
          <p:cNvSpPr txBox="1">
            <a:spLocks noChangeArrowheads="1"/>
          </p:cNvSpPr>
          <p:nvPr/>
        </p:nvSpPr>
        <p:spPr bwMode="auto">
          <a:xfrm>
            <a:off x="1171722" y="3178776"/>
            <a:ext cx="75670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buClr>
                <a:schemeClr val="accent1"/>
              </a:buClr>
              <a:buFont typeface="Wingdings" panose="05000000000000000000" pitchFamily="2" charset="2"/>
              <a:buChar char="q"/>
            </a:pPr>
            <a:r>
              <a:rPr lang="zh-CN" altLang="en-US" dirty="0"/>
              <a:t>农协银行</a:t>
            </a:r>
            <a:r>
              <a:rPr lang="en-US" altLang="zh-CN" dirty="0"/>
              <a:t>530</a:t>
            </a:r>
            <a:r>
              <a:rPr lang="zh-CN" altLang="en-US" dirty="0"/>
              <a:t>台服务器中的</a:t>
            </a:r>
            <a:r>
              <a:rPr lang="en-US" altLang="zh-CN" dirty="0"/>
              <a:t>275</a:t>
            </a:r>
            <a:r>
              <a:rPr lang="zh-CN" altLang="en-US" dirty="0"/>
              <a:t>台上的数据文件全部被删除</a:t>
            </a:r>
            <a:r>
              <a:rPr lang="zh-CN" altLang="en-US"/>
              <a:t>并充当僵尸向</a:t>
            </a:r>
            <a:r>
              <a:rPr lang="zh-CN" altLang="en-US" dirty="0"/>
              <a:t>别的服务器发动攻击。</a:t>
            </a:r>
          </a:p>
        </p:txBody>
      </p:sp>
      <p:sp>
        <p:nvSpPr>
          <p:cNvPr id="10" name="矩形 9"/>
          <p:cNvSpPr>
            <a:spLocks noChangeArrowheads="1"/>
          </p:cNvSpPr>
          <p:nvPr/>
        </p:nvSpPr>
        <p:spPr bwMode="auto">
          <a:xfrm>
            <a:off x="1171722" y="4204082"/>
            <a:ext cx="428142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buClr>
                <a:schemeClr val="accent1"/>
              </a:buClr>
              <a:buFont typeface="Wingdings" panose="05000000000000000000" pitchFamily="2" charset="2"/>
              <a:buChar char="q"/>
            </a:pPr>
            <a:r>
              <a:rPr lang="zh-CN" altLang="en-US" dirty="0"/>
              <a:t>攻击持续了大约</a:t>
            </a:r>
            <a:r>
              <a:rPr lang="en-US" altLang="zh-CN" dirty="0"/>
              <a:t>40</a:t>
            </a:r>
            <a:r>
              <a:rPr lang="zh-CN" altLang="en-US" dirty="0"/>
              <a:t>分钟，有超过</a:t>
            </a:r>
            <a:r>
              <a:rPr lang="en-US" altLang="zh-CN" dirty="0"/>
              <a:t>320</a:t>
            </a:r>
            <a:r>
              <a:rPr lang="zh-CN" altLang="en-US" dirty="0"/>
              <a:t>台服务器受到攻击，</a:t>
            </a:r>
            <a:r>
              <a:rPr lang="en-US" altLang="zh-CN" dirty="0"/>
              <a:t>1154</a:t>
            </a:r>
            <a:r>
              <a:rPr lang="zh-CN" altLang="en-US" dirty="0"/>
              <a:t>个分支行的服务全部中断，超过</a:t>
            </a:r>
            <a:r>
              <a:rPr lang="en-US" altLang="zh-CN" dirty="0"/>
              <a:t>520</a:t>
            </a:r>
            <a:r>
              <a:rPr lang="zh-CN" altLang="en-US" dirty="0"/>
              <a:t>万名客户的信用卡交易记录被彻底删除，农协银行的所有业务都受到影响。</a:t>
            </a:r>
          </a:p>
        </p:txBody>
      </p:sp>
      <p:sp>
        <p:nvSpPr>
          <p:cNvPr id="11" name="矩形 10"/>
          <p:cNvSpPr>
            <a:spLocks noChangeArrowheads="1"/>
          </p:cNvSpPr>
          <p:nvPr/>
        </p:nvSpPr>
        <p:spPr bwMode="auto">
          <a:xfrm>
            <a:off x="1188349" y="5852843"/>
            <a:ext cx="4264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buClr>
                <a:schemeClr val="accent1"/>
              </a:buClr>
              <a:buFont typeface="Wingdings" panose="05000000000000000000" pitchFamily="2" charset="2"/>
              <a:buChar char="q"/>
            </a:pPr>
            <a:r>
              <a:rPr lang="zh-CN" altLang="en-US" dirty="0"/>
              <a:t>农协银行停摆整整三天，部分重要业务到</a:t>
            </a:r>
            <a:r>
              <a:rPr lang="en-US" altLang="zh-CN" dirty="0"/>
              <a:t>4</a:t>
            </a:r>
            <a:r>
              <a:rPr lang="zh-CN" altLang="en-US" dirty="0"/>
              <a:t>月</a:t>
            </a:r>
            <a:r>
              <a:rPr lang="en-US" altLang="zh-CN" dirty="0"/>
              <a:t>18</a:t>
            </a:r>
            <a:r>
              <a:rPr lang="zh-CN" altLang="en-US" dirty="0"/>
              <a:t>日才恢复。一直到</a:t>
            </a:r>
            <a:r>
              <a:rPr lang="en-US" altLang="zh-CN" dirty="0"/>
              <a:t>4</a:t>
            </a:r>
            <a:r>
              <a:rPr lang="zh-CN" altLang="en-US" dirty="0"/>
              <a:t>月</a:t>
            </a:r>
            <a:r>
              <a:rPr lang="en-US" altLang="zh-CN" dirty="0"/>
              <a:t>30</a:t>
            </a:r>
            <a:r>
              <a:rPr lang="zh-CN" altLang="en-US" dirty="0"/>
              <a:t>日，农协银行的所有业务才恢复正常。</a:t>
            </a:r>
          </a:p>
        </p:txBody>
      </p:sp>
      <p:pic>
        <p:nvPicPr>
          <p:cNvPr id="2" name="图片 1"/>
          <p:cNvPicPr>
            <a:picLocks noChangeAspect="1"/>
          </p:cNvPicPr>
          <p:nvPr/>
        </p:nvPicPr>
        <p:blipFill>
          <a:blip r:embed="rId2"/>
          <a:stretch>
            <a:fillRect/>
          </a:stretch>
        </p:blipFill>
        <p:spPr>
          <a:xfrm>
            <a:off x="5453149" y="4211206"/>
            <a:ext cx="3582780" cy="2372474"/>
          </a:xfrm>
          <a:prstGeom prst="rect">
            <a:avLst/>
          </a:prstGeom>
        </p:spPr>
      </p:pic>
      <p:sp>
        <p:nvSpPr>
          <p:cNvPr id="12" name="文本框 11">
            <a:extLst>
              <a:ext uri="{FF2B5EF4-FFF2-40B4-BE49-F238E27FC236}">
                <a16:creationId xmlns:a16="http://schemas.microsoft.com/office/drawing/2014/main" id="{0CFEB47A-8E11-4E38-9AEA-2431338AD888}"/>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500"/>
                            </p:stCondLst>
                            <p:childTnLst>
                              <p:par>
                                <p:cTn id="29" presetID="21" presetClass="entr" presetSubtype="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heel(1)">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第</a:t>
            </a:r>
            <a:r>
              <a:rPr lang="en-US" altLang="zh-CN" sz="2800" dirty="0">
                <a:latin typeface="+mn-lt"/>
              </a:rPr>
              <a:t>1</a:t>
            </a:r>
            <a:r>
              <a:rPr lang="zh-CN" altLang="en-US" sz="2800" dirty="0">
                <a:latin typeface="+mn-lt"/>
              </a:rPr>
              <a:t>章作业</a:t>
            </a:r>
            <a:endParaRPr lang="en-US" altLang="zh-CN" sz="2800" dirty="0">
              <a:latin typeface="+mj-ea"/>
              <a:ea typeface="+mj-ea"/>
            </a:endParaRPr>
          </a:p>
        </p:txBody>
      </p:sp>
      <p:sp>
        <p:nvSpPr>
          <p:cNvPr id="18" name="文本框 17">
            <a:extLst>
              <a:ext uri="{FF2B5EF4-FFF2-40B4-BE49-F238E27FC236}">
                <a16:creationId xmlns:a16="http://schemas.microsoft.com/office/drawing/2014/main" id="{23D64DC5-83B3-4EBE-8BD8-1562309A54F9}"/>
              </a:ext>
            </a:extLst>
          </p:cNvPr>
          <p:cNvSpPr txBox="1"/>
          <p:nvPr/>
        </p:nvSpPr>
        <p:spPr>
          <a:xfrm>
            <a:off x="1143000" y="1361956"/>
            <a:ext cx="4572000" cy="369332"/>
          </a:xfrm>
          <a:prstGeom prst="rect">
            <a:avLst/>
          </a:prstGeom>
          <a:noFill/>
        </p:spPr>
        <p:txBody>
          <a:bodyPr wrap="square">
            <a:spAutoFit/>
          </a:bodyPr>
          <a:lstStyle/>
          <a:p>
            <a:r>
              <a:rPr lang="zh-CN" altLang="en-US" dirty="0"/>
              <a:t>（</a:t>
            </a:r>
            <a:r>
              <a:rPr lang="en-US" altLang="zh-CN" dirty="0"/>
              <a:t>1</a:t>
            </a:r>
            <a:r>
              <a:rPr lang="zh-CN" altLang="en-US" dirty="0"/>
              <a:t>）阐述信息安全的定义、目的和属性</a:t>
            </a:r>
          </a:p>
        </p:txBody>
      </p:sp>
      <p:sp>
        <p:nvSpPr>
          <p:cNvPr id="19" name="文本框 18">
            <a:extLst>
              <a:ext uri="{FF2B5EF4-FFF2-40B4-BE49-F238E27FC236}">
                <a16:creationId xmlns:a16="http://schemas.microsoft.com/office/drawing/2014/main" id="{484AEECF-56EC-45A2-ACAE-3755C5B74708}"/>
              </a:ext>
            </a:extLst>
          </p:cNvPr>
          <p:cNvSpPr txBox="1"/>
          <p:nvPr/>
        </p:nvSpPr>
        <p:spPr>
          <a:xfrm>
            <a:off x="1143000" y="2051327"/>
            <a:ext cx="7193756" cy="369332"/>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effectLst/>
                <a:uLnTx/>
                <a:uFillTx/>
                <a:latin typeface="+mn-ea"/>
                <a:cs typeface="+mn-cs"/>
              </a:rPr>
              <a:t>（</a:t>
            </a:r>
            <a:r>
              <a:rPr kumimoji="0" lang="en-US" altLang="zh-CN" sz="1800" b="0" i="0" u="none" strike="noStrike" kern="1200" cap="none" spc="0" normalizeH="0" baseline="0" noProof="0" dirty="0">
                <a:ln>
                  <a:noFill/>
                </a:ln>
                <a:effectLst/>
                <a:uLnTx/>
                <a:uFillTx/>
                <a:latin typeface="+mn-ea"/>
                <a:cs typeface="+mn-cs"/>
              </a:rPr>
              <a:t>2</a:t>
            </a:r>
            <a:r>
              <a:rPr kumimoji="0" lang="zh-CN" altLang="en-US" sz="1800" b="0" i="0" u="none" strike="noStrike" kern="1200" cap="none" spc="0" normalizeH="0" baseline="0" noProof="0" dirty="0">
                <a:ln>
                  <a:noFill/>
                </a:ln>
                <a:effectLst/>
                <a:uLnTx/>
                <a:uFillTx/>
                <a:latin typeface="+mn-ea"/>
                <a:cs typeface="+mn-cs"/>
              </a:rPr>
              <a:t>）在</a:t>
            </a:r>
            <a:r>
              <a:rPr kumimoji="0" lang="en-US" altLang="zh-CN" sz="1800" b="0" i="0" u="none" strike="noStrike" kern="1200" cap="none" spc="0" normalizeH="0" baseline="0" noProof="0" dirty="0">
                <a:ln>
                  <a:noFill/>
                </a:ln>
                <a:effectLst/>
                <a:uLnTx/>
                <a:uFillTx/>
                <a:latin typeface="+mn-ea"/>
                <a:cs typeface="+mn-cs"/>
              </a:rPr>
              <a:t>TCP/IP</a:t>
            </a:r>
            <a:r>
              <a:rPr kumimoji="0" lang="zh-CN" altLang="en-US" sz="1800" b="0" i="0" u="none" strike="noStrike" kern="1200" cap="none" spc="0" normalizeH="0" baseline="0" noProof="0" dirty="0">
                <a:ln>
                  <a:noFill/>
                </a:ln>
                <a:effectLst/>
                <a:uLnTx/>
                <a:uFillTx/>
                <a:latin typeface="+mn-ea"/>
                <a:cs typeface="+mn-cs"/>
              </a:rPr>
              <a:t>模型的各个层次上分别面临着哪些安全威胁？</a:t>
            </a:r>
          </a:p>
        </p:txBody>
      </p:sp>
      <p:sp>
        <p:nvSpPr>
          <p:cNvPr id="20" name="文本框 19">
            <a:extLst>
              <a:ext uri="{FF2B5EF4-FFF2-40B4-BE49-F238E27FC236}">
                <a16:creationId xmlns:a16="http://schemas.microsoft.com/office/drawing/2014/main" id="{B5A9C5EE-E2CC-40B0-8CB7-B3C3BDB77C21}"/>
              </a:ext>
            </a:extLst>
          </p:cNvPr>
          <p:cNvSpPr txBox="1"/>
          <p:nvPr/>
        </p:nvSpPr>
        <p:spPr>
          <a:xfrm>
            <a:off x="1142999" y="2740698"/>
            <a:ext cx="7279481" cy="369332"/>
          </a:xfrm>
          <a:prstGeom prst="rect">
            <a:avLst/>
          </a:prstGeom>
          <a:noFill/>
        </p:spPr>
        <p:txBody>
          <a:bodyPr wrap="square">
            <a:spAutoFit/>
          </a:bodyPr>
          <a:lstStyle/>
          <a:p>
            <a:r>
              <a:rPr lang="zh-CN" altLang="en-US" dirty="0"/>
              <a:t>（</a:t>
            </a:r>
            <a:r>
              <a:rPr lang="en-US" altLang="zh-CN" dirty="0"/>
              <a:t>3</a:t>
            </a:r>
            <a:r>
              <a:rPr lang="zh-CN" altLang="en-US" dirty="0"/>
              <a:t>）什么是高级持续性渗透攻击？为什么说零日攻击的危害性最大？</a:t>
            </a:r>
          </a:p>
        </p:txBody>
      </p:sp>
      <p:sp>
        <p:nvSpPr>
          <p:cNvPr id="21" name="文本框 20">
            <a:extLst>
              <a:ext uri="{FF2B5EF4-FFF2-40B4-BE49-F238E27FC236}">
                <a16:creationId xmlns:a16="http://schemas.microsoft.com/office/drawing/2014/main" id="{CF454784-424D-4688-A13C-070CEE954240}"/>
              </a:ext>
            </a:extLst>
          </p:cNvPr>
          <p:cNvSpPr txBox="1"/>
          <p:nvPr/>
        </p:nvSpPr>
        <p:spPr>
          <a:xfrm>
            <a:off x="1143000" y="3429000"/>
            <a:ext cx="7279480" cy="369332"/>
          </a:xfrm>
          <a:prstGeom prst="rect">
            <a:avLst/>
          </a:prstGeom>
          <a:noFill/>
        </p:spPr>
        <p:txBody>
          <a:bodyPr wrap="square">
            <a:spAutoFit/>
          </a:bodyPr>
          <a:lstStyle/>
          <a:p>
            <a:r>
              <a:rPr lang="zh-CN" altLang="en-US" dirty="0"/>
              <a:t>（</a:t>
            </a:r>
            <a:r>
              <a:rPr lang="en-US" altLang="zh-CN" dirty="0"/>
              <a:t>4</a:t>
            </a:r>
            <a:r>
              <a:rPr lang="zh-CN" altLang="en-US" dirty="0"/>
              <a:t>）说说你所听到或遇到的印象深刻的信息安全事件</a:t>
            </a:r>
          </a:p>
        </p:txBody>
      </p:sp>
    </p:spTree>
    <p:extLst>
      <p:ext uri="{BB962C8B-B14F-4D97-AF65-F5344CB8AC3E}">
        <p14:creationId xmlns:p14="http://schemas.microsoft.com/office/powerpoint/2010/main" val="22443098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DD2124ED-43DE-4E6D-8010-D3AA7C119B73}"/>
              </a:ext>
            </a:extLst>
          </p:cNvPr>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2E56ECA7-07A0-4874-8883-62BF71F936FA}"/>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sp>
        <p:nvSpPr>
          <p:cNvPr id="8" name="矩形 7">
            <a:extLst>
              <a:ext uri="{FF2B5EF4-FFF2-40B4-BE49-F238E27FC236}">
                <a16:creationId xmlns:a16="http://schemas.microsoft.com/office/drawing/2014/main" id="{CC2FC811-0697-4FB6-B174-A017FEDA5B31}"/>
              </a:ext>
            </a:extLst>
          </p:cNvPr>
          <p:cNvSpPr/>
          <p:nvPr/>
        </p:nvSpPr>
        <p:spPr>
          <a:xfrm>
            <a:off x="1097380" y="2228671"/>
            <a:ext cx="7437019" cy="3539430"/>
          </a:xfrm>
          <a:prstGeom prst="rect">
            <a:avLst/>
          </a:prstGeom>
        </p:spPr>
        <p:txBody>
          <a:bodyPr wrap="square">
            <a:spAutoFit/>
          </a:bodyPr>
          <a:lstStyle/>
          <a:p>
            <a:r>
              <a:rPr lang="zh-CN" altLang="en-US" sz="3200" dirty="0"/>
              <a:t>从上个世纪中叶以来，好莱坞以及其他国家出品了许多反映电脑黑客的电影。每个小组至少看一部与黑客相关的电影，如黑客帝国。概述电影主要情节以及涉及到了哪些黑客技术和方法，猜想一下电影中主要黑客人物影射的是现实中的哪些人物？</a:t>
            </a:r>
          </a:p>
        </p:txBody>
      </p:sp>
    </p:spTree>
    <p:extLst>
      <p:ext uri="{BB962C8B-B14F-4D97-AF65-F5344CB8AC3E}">
        <p14:creationId xmlns:p14="http://schemas.microsoft.com/office/powerpoint/2010/main" val="1156932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2B8CF1-65D9-45F0-9DDE-7E93C270CA4F}"/>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a:extLst>
              <a:ext uri="{FF2B5EF4-FFF2-40B4-BE49-F238E27FC236}">
                <a16:creationId xmlns:a16="http://schemas.microsoft.com/office/drawing/2014/main" id="{E38EF88F-35A2-46EE-89D9-72A3F3AB5C99}"/>
              </a:ext>
            </a:extLst>
          </p:cNvPr>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042C966D-6C97-4C5A-906C-17DAA4DDFFAA}"/>
              </a:ext>
            </a:extLst>
          </p:cNvPr>
          <p:cNvSpPr txBox="1"/>
          <p:nvPr/>
        </p:nvSpPr>
        <p:spPr>
          <a:xfrm>
            <a:off x="1097380" y="1907576"/>
            <a:ext cx="7487457" cy="584775"/>
          </a:xfrm>
          <a:prstGeom prst="rect">
            <a:avLst/>
          </a:prstGeom>
          <a:solidFill>
            <a:srgbClr val="00B0F0"/>
          </a:solidFill>
        </p:spPr>
        <p:txBody>
          <a:bodyPr wrap="square" rtlCol="0">
            <a:spAutoFit/>
          </a:bodyPr>
          <a:lstStyle/>
          <a:p>
            <a:pPr algn="ctr"/>
            <a:r>
              <a:rPr lang="zh-CN" altLang="en-US" sz="3200" b="1" dirty="0">
                <a:solidFill>
                  <a:schemeClr val="bg1"/>
                </a:solidFill>
                <a:latin typeface="+mn-ea"/>
              </a:rPr>
              <a:t>战争游戏</a:t>
            </a:r>
            <a:r>
              <a:rPr lang="zh-CN" altLang="en-US" sz="3200" dirty="0">
                <a:solidFill>
                  <a:schemeClr val="bg1"/>
                </a:solidFill>
                <a:latin typeface="+mn-ea"/>
              </a:rPr>
              <a:t>（</a:t>
            </a:r>
            <a:r>
              <a:rPr lang="en-US" altLang="zh-CN" sz="3200" dirty="0">
                <a:solidFill>
                  <a:schemeClr val="bg1"/>
                </a:solidFill>
                <a:latin typeface="+mn-ea"/>
              </a:rPr>
              <a:t>1983</a:t>
            </a:r>
            <a:r>
              <a:rPr lang="zh-CN" altLang="en-US" sz="3200" dirty="0">
                <a:solidFill>
                  <a:schemeClr val="bg1"/>
                </a:solidFill>
                <a:latin typeface="+mn-ea"/>
              </a:rPr>
              <a:t>年</a:t>
            </a:r>
            <a:r>
              <a:rPr lang="en-US" altLang="zh-CN" sz="3200" dirty="0">
                <a:solidFill>
                  <a:schemeClr val="bg1"/>
                </a:solidFill>
                <a:latin typeface="+mn-ea"/>
              </a:rPr>
              <a:t>,</a:t>
            </a:r>
            <a:r>
              <a:rPr lang="zh-CN" altLang="en-US" sz="3200" dirty="0">
                <a:solidFill>
                  <a:schemeClr val="bg1"/>
                </a:solidFill>
                <a:latin typeface="+mn-ea"/>
              </a:rPr>
              <a:t>美国）</a:t>
            </a:r>
          </a:p>
        </p:txBody>
      </p:sp>
      <p:pic>
        <p:nvPicPr>
          <p:cNvPr id="8" name="图片 7">
            <a:extLst>
              <a:ext uri="{FF2B5EF4-FFF2-40B4-BE49-F238E27FC236}">
                <a16:creationId xmlns:a16="http://schemas.microsoft.com/office/drawing/2014/main" id="{B1A108DD-22CC-4E57-98EF-2EDC20B82474}"/>
              </a:ext>
            </a:extLst>
          </p:cNvPr>
          <p:cNvPicPr>
            <a:picLocks noChangeAspect="1"/>
          </p:cNvPicPr>
          <p:nvPr/>
        </p:nvPicPr>
        <p:blipFill>
          <a:blip r:embed="rId7"/>
          <a:stretch>
            <a:fillRect/>
          </a:stretch>
        </p:blipFill>
        <p:spPr>
          <a:xfrm>
            <a:off x="1097379" y="2492351"/>
            <a:ext cx="7487457" cy="4418218"/>
          </a:xfrm>
          <a:prstGeom prst="rect">
            <a:avLst/>
          </a:prstGeom>
        </p:spPr>
      </p:pic>
    </p:spTree>
    <p:extLst>
      <p:ext uri="{BB962C8B-B14F-4D97-AF65-F5344CB8AC3E}">
        <p14:creationId xmlns:p14="http://schemas.microsoft.com/office/powerpoint/2010/main" val="231770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7" name="图示 6"/>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a:blip r:embed="rId7"/>
          <a:stretch>
            <a:fillRect/>
          </a:stretch>
        </p:blipFill>
        <p:spPr>
          <a:xfrm>
            <a:off x="1097380" y="2553907"/>
            <a:ext cx="7487457" cy="4454234"/>
          </a:xfrm>
          <a:prstGeom prst="rect">
            <a:avLst/>
          </a:prstGeom>
        </p:spPr>
      </p:pic>
      <p:sp>
        <p:nvSpPr>
          <p:cNvPr id="9" name="文本框 8">
            <a:extLst>
              <a:ext uri="{FF2B5EF4-FFF2-40B4-BE49-F238E27FC236}">
                <a16:creationId xmlns:a16="http://schemas.microsoft.com/office/drawing/2014/main" id="{306AF157-0B84-406C-A974-EB4C06BCA633}"/>
              </a:ext>
            </a:extLst>
          </p:cNvPr>
          <p:cNvSpPr txBox="1"/>
          <p:nvPr/>
        </p:nvSpPr>
        <p:spPr>
          <a:xfrm>
            <a:off x="1097379" y="1907576"/>
            <a:ext cx="7487457" cy="646331"/>
          </a:xfrm>
          <a:prstGeom prst="rect">
            <a:avLst/>
          </a:prstGeom>
          <a:solidFill>
            <a:srgbClr val="00B0F0"/>
          </a:solidFill>
        </p:spPr>
        <p:txBody>
          <a:bodyPr wrap="square" rtlCol="0">
            <a:spAutoFit/>
          </a:bodyPr>
          <a:lstStyle/>
          <a:p>
            <a:pPr lvl="0" algn="ctr"/>
            <a:r>
              <a:rPr lang="zh-CN" altLang="en-US" sz="3600" dirty="0">
                <a:solidFill>
                  <a:prstClr val="white"/>
                </a:solidFill>
                <a:latin typeface="幼圆" panose="02010509060101010101" pitchFamily="49" charset="-122"/>
              </a:rPr>
              <a:t>黑客（</a:t>
            </a:r>
            <a:r>
              <a:rPr lang="en-US" altLang="zh-CN" sz="3600" dirty="0">
                <a:solidFill>
                  <a:prstClr val="white"/>
                </a:solidFill>
                <a:latin typeface="幼圆" panose="02010509060101010101" pitchFamily="49" charset="-122"/>
              </a:rPr>
              <a:t>1995</a:t>
            </a:r>
            <a:r>
              <a:rPr lang="zh-CN" altLang="en-US" sz="3600" dirty="0">
                <a:solidFill>
                  <a:prstClr val="white"/>
                </a:solidFill>
                <a:latin typeface="幼圆" panose="02010509060101010101" pitchFamily="49" charset="-122"/>
              </a:rPr>
              <a:t>年，美国）</a:t>
            </a:r>
          </a:p>
        </p:txBody>
      </p:sp>
    </p:spTree>
    <p:extLst>
      <p:ext uri="{BB962C8B-B14F-4D97-AF65-F5344CB8AC3E}">
        <p14:creationId xmlns:p14="http://schemas.microsoft.com/office/powerpoint/2010/main" val="78825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47E182B8-C4E9-452B-AB7F-580588B8FF31}"/>
              </a:ext>
            </a:extLst>
          </p:cNvPr>
          <p:cNvSpPr txBox="1"/>
          <p:nvPr/>
        </p:nvSpPr>
        <p:spPr>
          <a:xfrm>
            <a:off x="1097380" y="1907576"/>
            <a:ext cx="7487457" cy="523220"/>
          </a:xfrm>
          <a:prstGeom prst="rect">
            <a:avLst/>
          </a:prstGeom>
          <a:solidFill>
            <a:srgbClr val="00B0F0"/>
          </a:solidFill>
        </p:spPr>
        <p:txBody>
          <a:bodyPr wrap="square" rtlCol="0">
            <a:spAutoFit/>
          </a:bodyPr>
          <a:lstStyle/>
          <a:p>
            <a:r>
              <a:rPr lang="zh-CN" altLang="en-US" sz="2800" dirty="0">
                <a:solidFill>
                  <a:schemeClr val="bg1"/>
                </a:solidFill>
                <a:latin typeface="+mn-ea"/>
              </a:rPr>
              <a:t>我是谁：没有绝对安全的系统（</a:t>
            </a:r>
            <a:r>
              <a:rPr lang="en-US" altLang="zh-CN" sz="2800" dirty="0">
                <a:solidFill>
                  <a:schemeClr val="bg1"/>
                </a:solidFill>
                <a:latin typeface="+mn-ea"/>
              </a:rPr>
              <a:t>2014</a:t>
            </a:r>
            <a:r>
              <a:rPr lang="zh-CN" altLang="en-US" sz="2800" dirty="0">
                <a:solidFill>
                  <a:schemeClr val="bg1"/>
                </a:solidFill>
                <a:latin typeface="+mn-ea"/>
              </a:rPr>
              <a:t>年</a:t>
            </a:r>
            <a:r>
              <a:rPr lang="en-US" altLang="zh-CN" sz="2800" dirty="0">
                <a:solidFill>
                  <a:schemeClr val="bg1"/>
                </a:solidFill>
                <a:latin typeface="+mn-ea"/>
              </a:rPr>
              <a:t>,</a:t>
            </a:r>
            <a:r>
              <a:rPr lang="zh-CN" altLang="en-US" sz="2800" dirty="0">
                <a:solidFill>
                  <a:schemeClr val="bg1"/>
                </a:solidFill>
                <a:latin typeface="+mn-ea"/>
              </a:rPr>
              <a:t>德国）</a:t>
            </a:r>
          </a:p>
        </p:txBody>
      </p:sp>
      <p:pic>
        <p:nvPicPr>
          <p:cNvPr id="2" name="图片 1">
            <a:extLst>
              <a:ext uri="{FF2B5EF4-FFF2-40B4-BE49-F238E27FC236}">
                <a16:creationId xmlns:a16="http://schemas.microsoft.com/office/drawing/2014/main" id="{1A7451B1-F3CA-4296-9D8C-D7C8A8625172}"/>
              </a:ext>
            </a:extLst>
          </p:cNvPr>
          <p:cNvPicPr>
            <a:picLocks noChangeAspect="1"/>
          </p:cNvPicPr>
          <p:nvPr/>
        </p:nvPicPr>
        <p:blipFill>
          <a:blip r:embed="rId7"/>
          <a:stretch>
            <a:fillRect/>
          </a:stretch>
        </p:blipFill>
        <p:spPr>
          <a:xfrm>
            <a:off x="1097379" y="2430795"/>
            <a:ext cx="7487457" cy="5615593"/>
          </a:xfrm>
          <a:prstGeom prst="rect">
            <a:avLst/>
          </a:prstGeom>
        </p:spPr>
      </p:pic>
    </p:spTree>
    <p:extLst>
      <p:ext uri="{BB962C8B-B14F-4D97-AF65-F5344CB8AC3E}">
        <p14:creationId xmlns:p14="http://schemas.microsoft.com/office/powerpoint/2010/main" val="359415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a:blip r:embed="rId7"/>
          <a:stretch>
            <a:fillRect/>
          </a:stretch>
        </p:blipFill>
        <p:spPr>
          <a:xfrm>
            <a:off x="1097379" y="2492351"/>
            <a:ext cx="7487457" cy="4860040"/>
          </a:xfrm>
          <a:prstGeom prst="rect">
            <a:avLst/>
          </a:prstGeom>
        </p:spPr>
      </p:pic>
      <p:sp>
        <p:nvSpPr>
          <p:cNvPr id="8" name="文本框 7">
            <a:extLst>
              <a:ext uri="{FF2B5EF4-FFF2-40B4-BE49-F238E27FC236}">
                <a16:creationId xmlns:a16="http://schemas.microsoft.com/office/drawing/2014/main" id="{F6D173C9-9268-4036-818F-ABFAF9419049}"/>
              </a:ext>
            </a:extLst>
          </p:cNvPr>
          <p:cNvSpPr txBox="1"/>
          <p:nvPr/>
        </p:nvSpPr>
        <p:spPr>
          <a:xfrm>
            <a:off x="1097380" y="1907576"/>
            <a:ext cx="7487457" cy="584775"/>
          </a:xfrm>
          <a:prstGeom prst="rect">
            <a:avLst/>
          </a:prstGeom>
          <a:solidFill>
            <a:srgbClr val="00B0F0"/>
          </a:solidFill>
        </p:spPr>
        <p:txBody>
          <a:bodyPr wrap="square" rtlCol="0">
            <a:spAutoFit/>
          </a:bodyPr>
          <a:lstStyle/>
          <a:p>
            <a:pPr algn="ctr"/>
            <a:r>
              <a:rPr lang="zh-CN" altLang="en-US" sz="3200" dirty="0">
                <a:solidFill>
                  <a:schemeClr val="bg1"/>
                </a:solidFill>
                <a:latin typeface="+mn-ea"/>
              </a:rPr>
              <a:t>反托拉斯行动（</a:t>
            </a:r>
            <a:r>
              <a:rPr lang="en-US" altLang="zh-CN" sz="3200" dirty="0">
                <a:solidFill>
                  <a:schemeClr val="bg1"/>
                </a:solidFill>
                <a:latin typeface="+mn-ea"/>
              </a:rPr>
              <a:t>2001</a:t>
            </a:r>
            <a:r>
              <a:rPr lang="zh-CN" altLang="en-US" sz="3200" dirty="0">
                <a:solidFill>
                  <a:schemeClr val="bg1"/>
                </a:solidFill>
                <a:latin typeface="+mn-ea"/>
              </a:rPr>
              <a:t>年，美国）</a:t>
            </a:r>
          </a:p>
        </p:txBody>
      </p:sp>
    </p:spTree>
    <p:extLst>
      <p:ext uri="{BB962C8B-B14F-4D97-AF65-F5344CB8AC3E}">
        <p14:creationId xmlns:p14="http://schemas.microsoft.com/office/powerpoint/2010/main" val="339753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p:cNvPicPr>
            <a:picLocks noChangeAspect="1"/>
          </p:cNvPicPr>
          <p:nvPr/>
        </p:nvPicPr>
        <p:blipFill>
          <a:blip r:embed="rId7"/>
          <a:stretch>
            <a:fillRect/>
          </a:stretch>
        </p:blipFill>
        <p:spPr>
          <a:xfrm>
            <a:off x="1097380" y="2492351"/>
            <a:ext cx="7487456" cy="9181217"/>
          </a:xfrm>
          <a:prstGeom prst="rect">
            <a:avLst/>
          </a:prstGeom>
        </p:spPr>
      </p:pic>
      <p:sp>
        <p:nvSpPr>
          <p:cNvPr id="9" name="文本框 8">
            <a:extLst>
              <a:ext uri="{FF2B5EF4-FFF2-40B4-BE49-F238E27FC236}">
                <a16:creationId xmlns:a16="http://schemas.microsoft.com/office/drawing/2014/main" id="{22A829A9-861A-4241-9821-F82EFC9CD9FB}"/>
              </a:ext>
            </a:extLst>
          </p:cNvPr>
          <p:cNvSpPr txBox="1"/>
          <p:nvPr/>
        </p:nvSpPr>
        <p:spPr>
          <a:xfrm>
            <a:off x="1097380" y="1907576"/>
            <a:ext cx="7487457" cy="584775"/>
          </a:xfrm>
          <a:prstGeom prst="rect">
            <a:avLst/>
          </a:prstGeom>
          <a:solidFill>
            <a:srgbClr val="00B0F0"/>
          </a:solidFill>
        </p:spPr>
        <p:txBody>
          <a:bodyPr wrap="square" rtlCol="0">
            <a:spAutoFit/>
          </a:bodyPr>
          <a:lstStyle/>
          <a:p>
            <a:pPr algn="ctr"/>
            <a:r>
              <a:rPr lang="zh-CN" altLang="en-US" sz="3200" dirty="0">
                <a:solidFill>
                  <a:schemeClr val="bg1"/>
                </a:solidFill>
                <a:latin typeface="+mn-ea"/>
              </a:rPr>
              <a:t>骇客追缉令（</a:t>
            </a:r>
            <a:r>
              <a:rPr lang="en-US" altLang="zh-CN" sz="3200" dirty="0">
                <a:solidFill>
                  <a:schemeClr val="bg1"/>
                </a:solidFill>
                <a:latin typeface="+mn-ea"/>
              </a:rPr>
              <a:t>2000</a:t>
            </a:r>
            <a:r>
              <a:rPr lang="zh-CN" altLang="en-US" sz="3200" dirty="0">
                <a:solidFill>
                  <a:schemeClr val="bg1"/>
                </a:solidFill>
                <a:latin typeface="+mn-ea"/>
              </a:rPr>
              <a:t>年，美国）</a:t>
            </a:r>
          </a:p>
        </p:txBody>
      </p:sp>
    </p:spTree>
    <p:extLst>
      <p:ext uri="{BB962C8B-B14F-4D97-AF65-F5344CB8AC3E}">
        <p14:creationId xmlns:p14="http://schemas.microsoft.com/office/powerpoint/2010/main" val="329688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组合 13"/>
          <p:cNvGrpSpPr/>
          <p:nvPr/>
        </p:nvGrpSpPr>
        <p:grpSpPr>
          <a:xfrm>
            <a:off x="725430" y="2492350"/>
            <a:ext cx="8068713" cy="5617980"/>
            <a:chOff x="3160211" y="1039923"/>
            <a:chExt cx="5603464" cy="4368820"/>
          </a:xfrm>
        </p:grpSpPr>
        <p:pic>
          <p:nvPicPr>
            <p:cNvPr id="13" name="图片 12"/>
            <p:cNvPicPr>
              <a:picLocks noChangeAspect="1"/>
            </p:cNvPicPr>
            <p:nvPr/>
          </p:nvPicPr>
          <p:blipFill>
            <a:blip r:embed="rId7"/>
            <a:stretch>
              <a:fillRect/>
            </a:stretch>
          </p:blipFill>
          <p:spPr>
            <a:xfrm>
              <a:off x="3652759" y="3317774"/>
              <a:ext cx="4881640" cy="2090969"/>
            </a:xfrm>
            <a:prstGeom prst="ellipse">
              <a:avLst/>
            </a:prstGeom>
          </p:spPr>
        </p:pic>
        <p:pic>
          <p:nvPicPr>
            <p:cNvPr id="10" name="图片 9"/>
            <p:cNvPicPr>
              <a:picLocks noChangeAspect="1"/>
            </p:cNvPicPr>
            <p:nvPr/>
          </p:nvPicPr>
          <p:blipFill>
            <a:blip r:embed="rId8"/>
            <a:stretch>
              <a:fillRect/>
            </a:stretch>
          </p:blipFill>
          <p:spPr>
            <a:xfrm>
              <a:off x="3495674" y="1039923"/>
              <a:ext cx="4848225" cy="1852417"/>
            </a:xfrm>
            <a:prstGeom prst="ellipse">
              <a:avLst/>
            </a:prstGeom>
          </p:spPr>
        </p:pic>
        <p:pic>
          <p:nvPicPr>
            <p:cNvPr id="7" name="图片 6"/>
            <p:cNvPicPr>
              <a:picLocks noChangeAspect="1"/>
            </p:cNvPicPr>
            <p:nvPr/>
          </p:nvPicPr>
          <p:blipFill>
            <a:blip r:embed="rId9"/>
            <a:stretch>
              <a:fillRect/>
            </a:stretch>
          </p:blipFill>
          <p:spPr>
            <a:xfrm>
              <a:off x="3160211" y="1219200"/>
              <a:ext cx="2642009" cy="3724274"/>
            </a:xfrm>
            <a:prstGeom prst="ellipse">
              <a:avLst/>
            </a:prstGeom>
          </p:spPr>
        </p:pic>
        <p:pic>
          <p:nvPicPr>
            <p:cNvPr id="8" name="图片 7"/>
            <p:cNvPicPr>
              <a:picLocks noChangeAspect="1"/>
            </p:cNvPicPr>
            <p:nvPr/>
          </p:nvPicPr>
          <p:blipFill>
            <a:blip r:embed="rId10"/>
            <a:stretch>
              <a:fillRect/>
            </a:stretch>
          </p:blipFill>
          <p:spPr>
            <a:xfrm>
              <a:off x="6264457" y="1297068"/>
              <a:ext cx="2499218" cy="3816176"/>
            </a:xfrm>
            <a:prstGeom prst="ellipse">
              <a:avLst/>
            </a:prstGeom>
          </p:spPr>
        </p:pic>
      </p:grpSp>
      <p:sp>
        <p:nvSpPr>
          <p:cNvPr id="12" name="文本框 11">
            <a:extLst>
              <a:ext uri="{FF2B5EF4-FFF2-40B4-BE49-F238E27FC236}">
                <a16:creationId xmlns:a16="http://schemas.microsoft.com/office/drawing/2014/main" id="{20CB30C6-90DC-4AAB-950D-54B7792AB1BA}"/>
              </a:ext>
            </a:extLst>
          </p:cNvPr>
          <p:cNvSpPr txBox="1"/>
          <p:nvPr/>
        </p:nvSpPr>
        <p:spPr>
          <a:xfrm>
            <a:off x="1097380" y="1907576"/>
            <a:ext cx="7609298" cy="584775"/>
          </a:xfrm>
          <a:prstGeom prst="rect">
            <a:avLst/>
          </a:prstGeom>
          <a:solidFill>
            <a:srgbClr val="00B0F0"/>
          </a:solidFill>
        </p:spPr>
        <p:txBody>
          <a:bodyPr wrap="square" rtlCol="0">
            <a:spAutoFit/>
          </a:bodyPr>
          <a:lstStyle/>
          <a:p>
            <a:r>
              <a:rPr lang="zh-CN" altLang="en-US" sz="3200" dirty="0">
                <a:solidFill>
                  <a:schemeClr val="bg1"/>
                </a:solidFill>
                <a:latin typeface="+mn-ea"/>
              </a:rPr>
              <a:t>黑客帝国（</a:t>
            </a:r>
            <a:r>
              <a:rPr lang="en-US" altLang="zh-CN" sz="3200" dirty="0">
                <a:solidFill>
                  <a:schemeClr val="bg1"/>
                </a:solidFill>
                <a:latin typeface="+mn-ea"/>
              </a:rPr>
              <a:t>1-3</a:t>
            </a:r>
            <a:r>
              <a:rPr lang="zh-CN" altLang="en-US" sz="3200" dirty="0">
                <a:solidFill>
                  <a:schemeClr val="bg1"/>
                </a:solidFill>
                <a:latin typeface="+mn-ea"/>
              </a:rPr>
              <a:t>）（</a:t>
            </a:r>
            <a:r>
              <a:rPr lang="en-US" altLang="zh-CN" sz="3200" dirty="0">
                <a:solidFill>
                  <a:schemeClr val="bg1"/>
                </a:solidFill>
                <a:latin typeface="+mn-ea"/>
              </a:rPr>
              <a:t>1999-2003</a:t>
            </a:r>
            <a:r>
              <a:rPr lang="zh-CN" altLang="en-US" sz="3200" dirty="0">
                <a:solidFill>
                  <a:schemeClr val="bg1"/>
                </a:solidFill>
                <a:latin typeface="+mn-ea"/>
              </a:rPr>
              <a:t>年，美国）</a:t>
            </a:r>
          </a:p>
        </p:txBody>
      </p:sp>
    </p:spTree>
    <p:extLst>
      <p:ext uri="{BB962C8B-B14F-4D97-AF65-F5344CB8AC3E}">
        <p14:creationId xmlns:p14="http://schemas.microsoft.com/office/powerpoint/2010/main" val="11907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heel(1)">
                                      <p:cBhvr>
                                        <p:cTn id="1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6"/>
          <p:cNvSpPr txBox="1">
            <a:spLocks/>
          </p:cNvSpPr>
          <p:nvPr/>
        </p:nvSpPr>
        <p:spPr bwMode="auto">
          <a:xfrm>
            <a:off x="884085" y="1333141"/>
            <a:ext cx="298133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关于实验</a:t>
            </a:r>
          </a:p>
        </p:txBody>
      </p:sp>
      <p:sp>
        <p:nvSpPr>
          <p:cNvPr id="5"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2" name="矩形 1"/>
          <p:cNvSpPr/>
          <p:nvPr/>
        </p:nvSpPr>
        <p:spPr>
          <a:xfrm>
            <a:off x="884085" y="2244101"/>
            <a:ext cx="3413595" cy="424732"/>
          </a:xfrm>
          <a:prstGeom prst="rect">
            <a:avLst/>
          </a:prstGeom>
        </p:spPr>
        <p:txBody>
          <a:bodyPr wrap="square">
            <a:spAutoFit/>
          </a:bodyPr>
          <a:lstStyle/>
          <a:p>
            <a:pPr marL="469900" lvl="0" indent="-469900" defTabSz="914400" eaLnBrk="1" hangingPunct="1">
              <a:lnSpc>
                <a:spcPct val="90000"/>
              </a:lnSpc>
              <a:spcBef>
                <a:spcPct val="20000"/>
              </a:spcBef>
              <a:buClr>
                <a:srgbClr val="CC0000"/>
              </a:buClr>
              <a:buFont typeface="Wingdings" pitchFamily="2" charset="2"/>
              <a:buChar char="o"/>
            </a:pPr>
            <a:r>
              <a:rPr lang="zh-CN" altLang="en-US" sz="2400" b="1" kern="0" dirty="0">
                <a:solidFill>
                  <a:srgbClr val="000000"/>
                </a:solidFill>
                <a:latin typeface="Verdana"/>
                <a:ea typeface="宋体"/>
              </a:rPr>
              <a:t>建立虚拟实验环境</a:t>
            </a:r>
          </a:p>
        </p:txBody>
      </p:sp>
      <p:sp>
        <p:nvSpPr>
          <p:cNvPr id="6" name="矩形 5"/>
          <p:cNvSpPr/>
          <p:nvPr/>
        </p:nvSpPr>
        <p:spPr>
          <a:xfrm>
            <a:off x="1374536" y="2861806"/>
            <a:ext cx="2696572" cy="424732"/>
          </a:xfrm>
          <a:prstGeom prst="rect">
            <a:avLst/>
          </a:prstGeom>
        </p:spPr>
        <p:txBody>
          <a:bodyPr wrap="none">
            <a:spAutoFit/>
          </a:bodyPr>
          <a:lstStyle/>
          <a:p>
            <a:pPr marL="342900" lvl="1" indent="-342900" defTabSz="914400" eaLnBrk="1" hangingPunct="1">
              <a:lnSpc>
                <a:spcPct val="90000"/>
              </a:lnSpc>
              <a:spcBef>
                <a:spcPct val="20000"/>
              </a:spcBef>
              <a:buClr>
                <a:srgbClr val="CC0000"/>
              </a:buClr>
              <a:buFont typeface="Wingdings" panose="05000000000000000000" pitchFamily="2" charset="2"/>
              <a:buChar char="u"/>
            </a:pPr>
            <a:r>
              <a:rPr lang="zh-CN" altLang="en-US" sz="2400" b="1" kern="0" dirty="0">
                <a:solidFill>
                  <a:srgbClr val="000000"/>
                </a:solidFill>
                <a:latin typeface="Verdana"/>
                <a:ea typeface="宋体"/>
              </a:rPr>
              <a:t>黑客不是破坏者</a:t>
            </a:r>
            <a:endParaRPr lang="en-US" altLang="zh-CN" sz="2400" b="1" kern="0" dirty="0">
              <a:solidFill>
                <a:srgbClr val="000000"/>
              </a:solidFill>
              <a:latin typeface="Verdana"/>
              <a:ea typeface="宋体"/>
            </a:endParaRPr>
          </a:p>
        </p:txBody>
      </p:sp>
      <p:sp>
        <p:nvSpPr>
          <p:cNvPr id="7" name="矩形 6"/>
          <p:cNvSpPr/>
          <p:nvPr/>
        </p:nvSpPr>
        <p:spPr>
          <a:xfrm>
            <a:off x="1374536" y="3479511"/>
            <a:ext cx="4552849" cy="424732"/>
          </a:xfrm>
          <a:prstGeom prst="rect">
            <a:avLst/>
          </a:prstGeom>
        </p:spPr>
        <p:txBody>
          <a:bodyPr wrap="none">
            <a:spAutoFit/>
          </a:bodyPr>
          <a:lstStyle/>
          <a:p>
            <a:pPr marL="342900" lvl="1" indent="-342900" defTabSz="914400" eaLnBrk="1" hangingPunct="1">
              <a:lnSpc>
                <a:spcPct val="90000"/>
              </a:lnSpc>
              <a:spcBef>
                <a:spcPct val="20000"/>
              </a:spcBef>
              <a:buClr>
                <a:srgbClr val="CC0000"/>
              </a:buClr>
              <a:buFont typeface="Wingdings" panose="05000000000000000000" pitchFamily="2" charset="2"/>
              <a:buChar char="u"/>
            </a:pPr>
            <a:r>
              <a:rPr lang="zh-CN" altLang="en-US" sz="2400" b="1" kern="0" dirty="0">
                <a:solidFill>
                  <a:srgbClr val="000000"/>
                </a:solidFill>
                <a:latin typeface="Verdana"/>
                <a:ea typeface="宋体"/>
              </a:rPr>
              <a:t>生产网络不是适合的实验环境</a:t>
            </a:r>
            <a:endParaRPr lang="en-US" altLang="zh-CN" sz="2400" b="1" kern="0" dirty="0">
              <a:solidFill>
                <a:srgbClr val="000000"/>
              </a:solidFill>
              <a:latin typeface="Verdana"/>
              <a:ea typeface="宋体"/>
            </a:endParaRPr>
          </a:p>
        </p:txBody>
      </p:sp>
      <p:sp>
        <p:nvSpPr>
          <p:cNvPr id="8" name="矩形 7"/>
          <p:cNvSpPr/>
          <p:nvPr/>
        </p:nvSpPr>
        <p:spPr>
          <a:xfrm>
            <a:off x="1374536" y="4097216"/>
            <a:ext cx="5480988" cy="424732"/>
          </a:xfrm>
          <a:prstGeom prst="rect">
            <a:avLst/>
          </a:prstGeom>
        </p:spPr>
        <p:txBody>
          <a:bodyPr wrap="none">
            <a:spAutoFit/>
          </a:bodyPr>
          <a:lstStyle/>
          <a:p>
            <a:pPr marL="342900" lvl="1" indent="-342900" defTabSz="914400" eaLnBrk="1" hangingPunct="1">
              <a:lnSpc>
                <a:spcPct val="90000"/>
              </a:lnSpc>
              <a:spcBef>
                <a:spcPct val="20000"/>
              </a:spcBef>
              <a:buClr>
                <a:srgbClr val="CC0000"/>
              </a:buClr>
              <a:buFont typeface="Wingdings" panose="05000000000000000000" pitchFamily="2" charset="2"/>
              <a:buChar char="u"/>
            </a:pPr>
            <a:r>
              <a:rPr lang="zh-CN" altLang="en-US" sz="2400" b="1" kern="0" dirty="0">
                <a:solidFill>
                  <a:srgbClr val="000000"/>
                </a:solidFill>
                <a:latin typeface="Verdana"/>
                <a:ea typeface="宋体"/>
              </a:rPr>
              <a:t>实验环境应当具有可控性和可重复性</a:t>
            </a:r>
          </a:p>
        </p:txBody>
      </p:sp>
      <p:sp>
        <p:nvSpPr>
          <p:cNvPr id="9" name="矩形 8"/>
          <p:cNvSpPr/>
          <p:nvPr/>
        </p:nvSpPr>
        <p:spPr>
          <a:xfrm>
            <a:off x="1374536" y="4714921"/>
            <a:ext cx="5171609" cy="424732"/>
          </a:xfrm>
          <a:prstGeom prst="rect">
            <a:avLst/>
          </a:prstGeom>
        </p:spPr>
        <p:txBody>
          <a:bodyPr wrap="none">
            <a:spAutoFit/>
          </a:bodyPr>
          <a:lstStyle/>
          <a:p>
            <a:pPr marL="342900" lvl="1" indent="-342900" defTabSz="914400" eaLnBrk="1" hangingPunct="1">
              <a:lnSpc>
                <a:spcPct val="90000"/>
              </a:lnSpc>
              <a:spcBef>
                <a:spcPct val="20000"/>
              </a:spcBef>
              <a:buClr>
                <a:srgbClr val="CC0000"/>
              </a:buClr>
              <a:buFont typeface="Wingdings" panose="05000000000000000000" pitchFamily="2" charset="2"/>
              <a:buChar char="u"/>
            </a:pPr>
            <a:r>
              <a:rPr lang="zh-CN" altLang="en-US" sz="2400" b="1" kern="0" dirty="0">
                <a:solidFill>
                  <a:srgbClr val="000000"/>
                </a:solidFill>
                <a:latin typeface="Verdana"/>
                <a:ea typeface="宋体"/>
              </a:rPr>
              <a:t>虚拟化技术能够提供适当实验环境</a:t>
            </a:r>
            <a:endParaRPr lang="en-US" altLang="zh-CN" sz="2400" b="1" kern="0" dirty="0">
              <a:solidFill>
                <a:srgbClr val="000000"/>
              </a:solidFill>
              <a:latin typeface="Verdana"/>
              <a:ea typeface="宋体"/>
            </a:endParaRPr>
          </a:p>
        </p:txBody>
      </p:sp>
    </p:spTree>
    <p:extLst>
      <p:ext uri="{BB962C8B-B14F-4D97-AF65-F5344CB8AC3E}">
        <p14:creationId xmlns:p14="http://schemas.microsoft.com/office/powerpoint/2010/main" val="8059573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0B86842E-2D01-4027-BF18-7432E08670BE}"/>
              </a:ext>
            </a:extLst>
          </p:cNvPr>
          <p:cNvSpPr txBox="1"/>
          <p:nvPr/>
        </p:nvSpPr>
        <p:spPr>
          <a:xfrm>
            <a:off x="1097380" y="1907576"/>
            <a:ext cx="7609298" cy="584775"/>
          </a:xfrm>
          <a:prstGeom prst="rect">
            <a:avLst/>
          </a:prstGeom>
          <a:solidFill>
            <a:srgbClr val="00B0F0"/>
          </a:solidFill>
        </p:spPr>
        <p:txBody>
          <a:bodyPr wrap="square" rtlCol="0">
            <a:spAutoFit/>
          </a:bodyPr>
          <a:lstStyle/>
          <a:p>
            <a:pPr algn="ctr"/>
            <a:r>
              <a:rPr lang="zh-CN" altLang="en-US" sz="3200" dirty="0">
                <a:solidFill>
                  <a:schemeClr val="bg1"/>
                </a:solidFill>
                <a:latin typeface="+mn-ea"/>
              </a:rPr>
              <a:t>社交网络（</a:t>
            </a:r>
            <a:r>
              <a:rPr lang="en-US" altLang="zh-CN" sz="3200" dirty="0">
                <a:solidFill>
                  <a:schemeClr val="bg1"/>
                </a:solidFill>
                <a:latin typeface="+mn-ea"/>
              </a:rPr>
              <a:t>2010</a:t>
            </a:r>
            <a:r>
              <a:rPr lang="zh-CN" altLang="en-US" sz="3200" dirty="0">
                <a:solidFill>
                  <a:schemeClr val="bg1"/>
                </a:solidFill>
                <a:latin typeface="+mn-ea"/>
              </a:rPr>
              <a:t>年，美国）</a:t>
            </a:r>
          </a:p>
        </p:txBody>
      </p:sp>
      <p:grpSp>
        <p:nvGrpSpPr>
          <p:cNvPr id="10" name="组合 9">
            <a:extLst>
              <a:ext uri="{FF2B5EF4-FFF2-40B4-BE49-F238E27FC236}">
                <a16:creationId xmlns:a16="http://schemas.microsoft.com/office/drawing/2014/main" id="{ED938A74-6ACA-4E52-8361-1435A2E80BC7}"/>
              </a:ext>
            </a:extLst>
          </p:cNvPr>
          <p:cNvGrpSpPr/>
          <p:nvPr/>
        </p:nvGrpSpPr>
        <p:grpSpPr>
          <a:xfrm>
            <a:off x="1101787" y="2492351"/>
            <a:ext cx="7604891" cy="4365649"/>
            <a:chOff x="1101787" y="2492351"/>
            <a:chExt cx="7604891" cy="4365649"/>
          </a:xfrm>
        </p:grpSpPr>
        <p:pic>
          <p:nvPicPr>
            <p:cNvPr id="2" name="图片 1">
              <a:extLst>
                <a:ext uri="{FF2B5EF4-FFF2-40B4-BE49-F238E27FC236}">
                  <a16:creationId xmlns:a16="http://schemas.microsoft.com/office/drawing/2014/main" id="{55711694-8DA9-4707-97DA-8D036808C74A}"/>
                </a:ext>
              </a:extLst>
            </p:cNvPr>
            <p:cNvPicPr>
              <a:picLocks noChangeAspect="1"/>
            </p:cNvPicPr>
            <p:nvPr/>
          </p:nvPicPr>
          <p:blipFill>
            <a:blip r:embed="rId7"/>
            <a:stretch>
              <a:fillRect/>
            </a:stretch>
          </p:blipFill>
          <p:spPr>
            <a:xfrm>
              <a:off x="1101787" y="2492351"/>
              <a:ext cx="3832429" cy="4365649"/>
            </a:xfrm>
            <a:prstGeom prst="rect">
              <a:avLst/>
            </a:prstGeom>
          </p:spPr>
        </p:pic>
        <p:pic>
          <p:nvPicPr>
            <p:cNvPr id="9" name="图片 8">
              <a:extLst>
                <a:ext uri="{FF2B5EF4-FFF2-40B4-BE49-F238E27FC236}">
                  <a16:creationId xmlns:a16="http://schemas.microsoft.com/office/drawing/2014/main" id="{9B5BD587-FDB2-4FB5-8EFD-D9E6FEE827A4}"/>
                </a:ext>
              </a:extLst>
            </p:cNvPr>
            <p:cNvPicPr>
              <a:picLocks noChangeAspect="1"/>
            </p:cNvPicPr>
            <p:nvPr/>
          </p:nvPicPr>
          <p:blipFill>
            <a:blip r:embed="rId8"/>
            <a:stretch>
              <a:fillRect/>
            </a:stretch>
          </p:blipFill>
          <p:spPr>
            <a:xfrm>
              <a:off x="4929809" y="2492351"/>
              <a:ext cx="3776869" cy="4365649"/>
            </a:xfrm>
            <a:prstGeom prst="rect">
              <a:avLst/>
            </a:prstGeom>
          </p:spPr>
        </p:pic>
      </p:grpSp>
    </p:spTree>
    <p:extLst>
      <p:ext uri="{BB962C8B-B14F-4D97-AF65-F5344CB8AC3E}">
        <p14:creationId xmlns:p14="http://schemas.microsoft.com/office/powerpoint/2010/main" val="24653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97380" y="2492351"/>
            <a:ext cx="7609298" cy="5068522"/>
          </a:xfrm>
          <a:prstGeom prst="rect">
            <a:avLst/>
          </a:prstGeom>
        </p:spPr>
      </p:pic>
      <p:sp>
        <p:nvSpPr>
          <p:cNvPr id="5" name="文本框 4"/>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6" name="图示 5"/>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AEC6973A-769A-4851-AD83-5205CD6E1F7E}"/>
              </a:ext>
            </a:extLst>
          </p:cNvPr>
          <p:cNvSpPr txBox="1"/>
          <p:nvPr/>
        </p:nvSpPr>
        <p:spPr>
          <a:xfrm>
            <a:off x="1097380" y="1907576"/>
            <a:ext cx="7609298" cy="584775"/>
          </a:xfrm>
          <a:prstGeom prst="rect">
            <a:avLst/>
          </a:prstGeom>
          <a:solidFill>
            <a:srgbClr val="00B0F0"/>
          </a:solidFill>
        </p:spPr>
        <p:txBody>
          <a:bodyPr wrap="square" rtlCol="0">
            <a:spAutoFit/>
          </a:bodyPr>
          <a:lstStyle/>
          <a:p>
            <a:pPr algn="ctr"/>
            <a:r>
              <a:rPr lang="zh-CN" altLang="en-US" sz="3200" dirty="0">
                <a:solidFill>
                  <a:schemeClr val="bg1"/>
                </a:solidFill>
                <a:latin typeface="+mn-ea"/>
              </a:rPr>
              <a:t>斯诺登（</a:t>
            </a:r>
            <a:r>
              <a:rPr lang="en-US" altLang="zh-CN" sz="3200" dirty="0">
                <a:solidFill>
                  <a:schemeClr val="bg1"/>
                </a:solidFill>
                <a:latin typeface="+mn-ea"/>
              </a:rPr>
              <a:t>2016</a:t>
            </a:r>
            <a:r>
              <a:rPr lang="zh-CN" altLang="en-US" sz="3200" dirty="0">
                <a:solidFill>
                  <a:schemeClr val="bg1"/>
                </a:solidFill>
                <a:latin typeface="+mn-ea"/>
              </a:rPr>
              <a:t>年，美国）</a:t>
            </a:r>
          </a:p>
        </p:txBody>
      </p:sp>
    </p:spTree>
    <p:extLst>
      <p:ext uri="{BB962C8B-B14F-4D97-AF65-F5344CB8AC3E}">
        <p14:creationId xmlns:p14="http://schemas.microsoft.com/office/powerpoint/2010/main" val="311639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p:cNvPicPr>
            <a:picLocks noChangeAspect="1"/>
          </p:cNvPicPr>
          <p:nvPr/>
        </p:nvPicPr>
        <p:blipFill>
          <a:blip r:embed="rId7"/>
          <a:stretch>
            <a:fillRect/>
          </a:stretch>
        </p:blipFill>
        <p:spPr>
          <a:xfrm>
            <a:off x="1097380" y="2492351"/>
            <a:ext cx="7598594" cy="4274209"/>
          </a:xfrm>
          <a:prstGeom prst="rect">
            <a:avLst/>
          </a:prstGeom>
        </p:spPr>
      </p:pic>
      <p:sp>
        <p:nvSpPr>
          <p:cNvPr id="8" name="文本框 7">
            <a:extLst>
              <a:ext uri="{FF2B5EF4-FFF2-40B4-BE49-F238E27FC236}">
                <a16:creationId xmlns:a16="http://schemas.microsoft.com/office/drawing/2014/main" id="{D9974436-7C8C-44B7-BDED-BFF426E8A2DB}"/>
              </a:ext>
            </a:extLst>
          </p:cNvPr>
          <p:cNvSpPr txBox="1"/>
          <p:nvPr/>
        </p:nvSpPr>
        <p:spPr>
          <a:xfrm>
            <a:off x="1097380" y="1907576"/>
            <a:ext cx="7609298" cy="584775"/>
          </a:xfrm>
          <a:prstGeom prst="rect">
            <a:avLst/>
          </a:prstGeom>
          <a:solidFill>
            <a:srgbClr val="00B0F0"/>
          </a:solidFill>
        </p:spPr>
        <p:txBody>
          <a:bodyPr wrap="square" rtlCol="0">
            <a:spAutoFit/>
          </a:bodyPr>
          <a:lstStyle/>
          <a:p>
            <a:pPr algn="ctr"/>
            <a:r>
              <a:rPr lang="zh-CN" altLang="en-US" sz="3200" dirty="0">
                <a:solidFill>
                  <a:schemeClr val="bg1"/>
                </a:solidFill>
                <a:latin typeface="+mn-ea"/>
              </a:rPr>
              <a:t>硅谷传奇（</a:t>
            </a:r>
            <a:r>
              <a:rPr lang="en-US" altLang="zh-CN" sz="3200" dirty="0">
                <a:solidFill>
                  <a:schemeClr val="bg1"/>
                </a:solidFill>
                <a:latin typeface="+mn-ea"/>
              </a:rPr>
              <a:t>1999</a:t>
            </a:r>
            <a:r>
              <a:rPr lang="zh-CN" altLang="en-US" sz="3200" dirty="0">
                <a:solidFill>
                  <a:schemeClr val="bg1"/>
                </a:solidFill>
                <a:latin typeface="+mn-ea"/>
              </a:rPr>
              <a:t>年，美国）</a:t>
            </a:r>
          </a:p>
        </p:txBody>
      </p:sp>
    </p:spTree>
    <p:extLst>
      <p:ext uri="{BB962C8B-B14F-4D97-AF65-F5344CB8AC3E}">
        <p14:creationId xmlns:p14="http://schemas.microsoft.com/office/powerpoint/2010/main" val="40960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组合 4"/>
          <p:cNvGrpSpPr>
            <a:grpSpLocks/>
          </p:cNvGrpSpPr>
          <p:nvPr/>
        </p:nvGrpSpPr>
        <p:grpSpPr bwMode="auto">
          <a:xfrm>
            <a:off x="0" y="0"/>
            <a:ext cx="9144000" cy="6858000"/>
            <a:chOff x="1" y="0"/>
            <a:chExt cx="9144000" cy="6858000"/>
          </a:xfrm>
        </p:grpSpPr>
        <p:sp>
          <p:nvSpPr>
            <p:cNvPr id="4" name="文本框 3"/>
            <p:cNvSpPr txBox="1"/>
            <p:nvPr/>
          </p:nvSpPr>
          <p:spPr>
            <a:xfrm>
              <a:off x="1555423" y="2384981"/>
              <a:ext cx="6221690" cy="1569660"/>
            </a:xfrm>
            <a:prstGeom prst="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eaLnBrk="1" fontAlgn="auto" hangingPunct="1">
                <a:spcBef>
                  <a:spcPts val="0"/>
                </a:spcBef>
                <a:spcAft>
                  <a:spcPts val="0"/>
                </a:spcAft>
                <a:defRPr/>
              </a:pPr>
              <a:r>
                <a:rPr lang="zh-CN" altLang="en-US" sz="4800" dirty="0">
                  <a:solidFill>
                    <a:srgbClr val="0070C0"/>
                  </a:solidFill>
                  <a:latin typeface="+mj-ea"/>
                  <a:ea typeface="+mj-ea"/>
                </a:rPr>
                <a:t>第一章结束</a:t>
              </a:r>
              <a:endParaRPr lang="en-US" altLang="zh-CN" sz="4800" dirty="0">
                <a:solidFill>
                  <a:srgbClr val="0070C0"/>
                </a:solidFill>
                <a:latin typeface="+mj-ea"/>
                <a:ea typeface="+mj-ea"/>
              </a:endParaRPr>
            </a:p>
            <a:p>
              <a:pPr algn="ctr" eaLnBrk="1" fontAlgn="auto" hangingPunct="1">
                <a:spcBef>
                  <a:spcPts val="0"/>
                </a:spcBef>
                <a:spcAft>
                  <a:spcPts val="0"/>
                </a:spcAft>
                <a:defRPr/>
              </a:pPr>
              <a:r>
                <a:rPr lang="zh-CN" altLang="en-US" sz="4800" dirty="0">
                  <a:solidFill>
                    <a:srgbClr val="0070C0"/>
                  </a:solidFill>
                  <a:latin typeface="+mj-ea"/>
                  <a:ea typeface="+mj-ea"/>
                </a:rPr>
                <a:t>谢谢！</a:t>
              </a:r>
            </a:p>
          </p:txBody>
        </p:sp>
        <p:sp>
          <p:nvSpPr>
            <p:cNvPr id="3" name="矩形 2">
              <a:hlinkClick r:id="" action="ppaction://hlinkshowjump?jump=endshow"/>
            </p:cNvPr>
            <p:cNvSpPr/>
            <p:nvPr/>
          </p:nvSpPr>
          <p:spPr>
            <a:xfrm>
              <a:off x="1" y="0"/>
              <a:ext cx="9144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4838" y="1169988"/>
            <a:ext cx="291465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文本框 6"/>
          <p:cNvSpPr txBox="1">
            <a:spLocks noChangeArrowheads="1"/>
          </p:cNvSpPr>
          <p:nvPr/>
        </p:nvSpPr>
        <p:spPr bwMode="auto">
          <a:xfrm>
            <a:off x="2890838" y="265113"/>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a:solidFill>
                  <a:schemeClr val="accent1"/>
                </a:solidFill>
              </a:rPr>
              <a:t>重要技术：容灾备份系统</a:t>
            </a:r>
          </a:p>
        </p:txBody>
      </p:sp>
      <p:sp>
        <p:nvSpPr>
          <p:cNvPr id="98308" name="矩形 9"/>
          <p:cNvSpPr>
            <a:spLocks noChangeArrowheads="1"/>
          </p:cNvSpPr>
          <p:nvPr/>
        </p:nvSpPr>
        <p:spPr bwMode="auto">
          <a:xfrm>
            <a:off x="1123950" y="1500188"/>
            <a:ext cx="45608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容灾备份系统（</a:t>
            </a:r>
            <a:r>
              <a:rPr lang="en-US" altLang="zh-CN">
                <a:solidFill>
                  <a:schemeClr val="tx1"/>
                </a:solidFill>
              </a:rPr>
              <a:t> Disaster Recovery and Backup System </a:t>
            </a:r>
            <a:r>
              <a:rPr lang="zh-CN" altLang="en-US">
                <a:solidFill>
                  <a:schemeClr val="tx1"/>
                </a:solidFill>
              </a:rPr>
              <a:t>）提供了一个能应付各种灾难的环境，使信息系统在遭受各种灾难（自然的或人为的）时依然能够正常或近似正常的工作，保证业务的连续性不会中断。</a:t>
            </a:r>
            <a:endParaRPr lang="en-US" altLang="zh-CN">
              <a:solidFill>
                <a:schemeClr val="tx1"/>
              </a:solidFill>
            </a:endParaRPr>
          </a:p>
        </p:txBody>
      </p:sp>
      <p:sp>
        <p:nvSpPr>
          <p:cNvPr id="98309" name="矩形 10"/>
          <p:cNvSpPr>
            <a:spLocks noChangeArrowheads="1"/>
          </p:cNvSpPr>
          <p:nvPr/>
        </p:nvSpPr>
        <p:spPr bwMode="auto">
          <a:xfrm>
            <a:off x="1123950" y="3130550"/>
            <a:ext cx="75342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基本的容灾备份系统应能保证数据的安全性（数据容灾），而一个更加完善的高级容灾备份系统还能提供不间断的应用服务（应用容灾）。</a:t>
            </a:r>
          </a:p>
        </p:txBody>
      </p:sp>
      <p:sp>
        <p:nvSpPr>
          <p:cNvPr id="98310" name="矩形 11"/>
          <p:cNvSpPr>
            <a:spLocks noChangeArrowheads="1"/>
          </p:cNvSpPr>
          <p:nvPr/>
        </p:nvSpPr>
        <p:spPr bwMode="auto">
          <a:xfrm>
            <a:off x="1123950" y="3965575"/>
            <a:ext cx="7781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数据容灾是指建立异地（</a:t>
            </a:r>
            <a:r>
              <a:rPr lang="en-US" altLang="zh-CN">
                <a:solidFill>
                  <a:schemeClr val="tx1"/>
                </a:solidFill>
              </a:rPr>
              <a:t>100</a:t>
            </a:r>
            <a:r>
              <a:rPr lang="zh-CN" altLang="en-US">
                <a:solidFill>
                  <a:schemeClr val="tx1"/>
                </a:solidFill>
              </a:rPr>
              <a:t>公里以上）的一个数据存储系统，该系统的数据是本地关键应用数据的完全实时复制，也可以是略微落后的复制，但一定是可用的数。主要技术是数据备份和数据复制技术。</a:t>
            </a:r>
          </a:p>
        </p:txBody>
      </p:sp>
      <p:sp>
        <p:nvSpPr>
          <p:cNvPr id="98311" name="矩形 12"/>
          <p:cNvSpPr>
            <a:spLocks noChangeArrowheads="1"/>
          </p:cNvSpPr>
          <p:nvPr/>
        </p:nvSpPr>
        <p:spPr bwMode="auto">
          <a:xfrm>
            <a:off x="1123950" y="5076825"/>
            <a:ext cx="7781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应用容灾是在数据容灾的基础上，建立一套与本地生产系统类似的备份应用系统 </a:t>
            </a:r>
            <a:r>
              <a:rPr lang="en-US" altLang="zh-CN">
                <a:solidFill>
                  <a:schemeClr val="tx1"/>
                </a:solidFill>
              </a:rPr>
              <a:t>(</a:t>
            </a:r>
            <a:r>
              <a:rPr lang="zh-CN" altLang="en-US">
                <a:solidFill>
                  <a:schemeClr val="tx1"/>
                </a:solidFill>
              </a:rPr>
              <a:t>可以是互为备份</a:t>
            </a:r>
            <a:r>
              <a:rPr lang="en-US" altLang="zh-CN">
                <a:solidFill>
                  <a:schemeClr val="tx1"/>
                </a:solidFill>
              </a:rPr>
              <a:t>)</a:t>
            </a:r>
            <a:r>
              <a:rPr lang="zh-CN" altLang="en-US">
                <a:solidFill>
                  <a:schemeClr val="tx1"/>
                </a:solidFill>
              </a:rPr>
              <a:t>。应用容灾不仅需要具有可用的数据复制，还要有包括网络、主机、应用、甚至</a:t>
            </a:r>
            <a:r>
              <a:rPr lang="en-US" altLang="zh-CN">
                <a:solidFill>
                  <a:schemeClr val="tx1"/>
                </a:solidFill>
              </a:rPr>
              <a:t>IP</a:t>
            </a:r>
            <a:r>
              <a:rPr lang="zh-CN" altLang="en-US">
                <a:solidFill>
                  <a:schemeClr val="tx1"/>
                </a:solidFill>
              </a:rPr>
              <a:t>等资源，以及各资源之间的良好协调。主要的技术包括负载均衡、集群技术。</a:t>
            </a:r>
          </a:p>
        </p:txBody>
      </p:sp>
      <p:sp>
        <p:nvSpPr>
          <p:cNvPr id="14" name="动作按钮: 上一张 13">
            <a:hlinkClick r:id="rId3" action="ppaction://hlinksldjump" highlightClick="1"/>
          </p:cNvPr>
          <p:cNvSpPr/>
          <p:nvPr/>
        </p:nvSpPr>
        <p:spPr>
          <a:xfrm>
            <a:off x="7743568" y="653638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
        <p:nvSpPr>
          <p:cNvPr id="15" name="矩形 14"/>
          <p:cNvSpPr/>
          <p:nvPr/>
        </p:nvSpPr>
        <p:spPr>
          <a:xfrm>
            <a:off x="1349375" y="1130300"/>
            <a:ext cx="1855788" cy="369888"/>
          </a:xfrm>
          <a:prstGeom prst="rect">
            <a:avLst/>
          </a:prstGeom>
          <a:solidFill>
            <a:schemeClr val="accent4"/>
          </a:solidFill>
        </p:spPr>
        <p:txBody>
          <a:bodyPr>
            <a:spAutoFit/>
          </a:bodyPr>
          <a:lstStyle/>
          <a:p>
            <a:pPr marL="285750" indent="-285750" eaLnBrk="1" fontAlgn="auto" hangingPunct="1">
              <a:spcBef>
                <a:spcPts val="0"/>
              </a:spcBef>
              <a:spcAft>
                <a:spcPts val="0"/>
              </a:spcAft>
              <a:buClr>
                <a:schemeClr val="accent2"/>
              </a:buClr>
              <a:buFont typeface="Wingdings" panose="05000000000000000000" pitchFamily="2" charset="2"/>
              <a:buChar char=""/>
              <a:defRPr/>
            </a:pPr>
            <a:r>
              <a:rPr lang="zh-CN" altLang="en-US" dirty="0">
                <a:solidFill>
                  <a:schemeClr val="bg1"/>
                </a:solidFill>
                <a:latin typeface="+mn-lt"/>
              </a:rPr>
              <a:t>容灾备份系统</a:t>
            </a:r>
          </a:p>
        </p:txBody>
      </p:sp>
    </p:spTree>
  </p:cSld>
  <p:clrMapOvr>
    <a:masterClrMapping/>
  </p:clrMapOvr>
  <p:transition spd="slow"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文本框 2"/>
          <p:cNvSpPr txBox="1">
            <a:spLocks noChangeArrowheads="1"/>
          </p:cNvSpPr>
          <p:nvPr/>
        </p:nvSpPr>
        <p:spPr bwMode="auto">
          <a:xfrm>
            <a:off x="2890838" y="265113"/>
            <a:ext cx="4152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a:solidFill>
                  <a:srgbClr val="C00000"/>
                </a:solidFill>
              </a:rPr>
              <a:t>杰出人物：瑟夫</a:t>
            </a:r>
          </a:p>
        </p:txBody>
      </p:sp>
      <p:pic>
        <p:nvPicPr>
          <p:cNvPr id="9728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0963" y="1271588"/>
            <a:ext cx="13525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矩形 5"/>
          <p:cNvSpPr>
            <a:spLocks noChangeArrowheads="1"/>
          </p:cNvSpPr>
          <p:nvPr/>
        </p:nvSpPr>
        <p:spPr bwMode="auto">
          <a:xfrm>
            <a:off x="3019425" y="1212850"/>
            <a:ext cx="55149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sz="2800">
                <a:solidFill>
                  <a:schemeClr val="tx1"/>
                </a:solidFill>
              </a:rPr>
              <a:t>文顿·格雷·瑟夫（Vinton Gray Cerf ，1943年6月23日），互联网之父</a:t>
            </a:r>
            <a:r>
              <a:rPr lang="zh-CN" altLang="en-US" sz="2800">
                <a:solidFill>
                  <a:schemeClr val="tx1"/>
                </a:solidFill>
              </a:rPr>
              <a:t>。</a:t>
            </a:r>
            <a:endParaRPr lang="zh-CN" altLang="zh-CN" sz="2800">
              <a:solidFill>
                <a:schemeClr val="tx1"/>
              </a:solidFill>
            </a:endParaRPr>
          </a:p>
        </p:txBody>
      </p:sp>
      <p:sp>
        <p:nvSpPr>
          <p:cNvPr id="97285" name="矩形 6"/>
          <p:cNvSpPr>
            <a:spLocks noChangeArrowheads="1"/>
          </p:cNvSpPr>
          <p:nvPr/>
        </p:nvSpPr>
        <p:spPr bwMode="auto">
          <a:xfrm>
            <a:off x="1374775" y="3162300"/>
            <a:ext cx="71850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Google</a:t>
            </a:r>
            <a:r>
              <a:rPr lang="zh-CN" altLang="en-US">
                <a:solidFill>
                  <a:schemeClr val="tx1"/>
                </a:solidFill>
              </a:rPr>
              <a:t>公司副总裁兼首席互联网专家，喜欢自称为</a:t>
            </a:r>
            <a:r>
              <a:rPr lang="zh-CN" altLang="zh-CN">
                <a:solidFill>
                  <a:schemeClr val="tx1"/>
                </a:solidFill>
              </a:rPr>
              <a:t>文特·瑟夫（Vint Cerf ），因与罗伯特·卡恩设计了TCP/IP协议和互联网基础架构而被共同称为“互联网之父”。</a:t>
            </a:r>
          </a:p>
        </p:txBody>
      </p:sp>
      <p:sp>
        <p:nvSpPr>
          <p:cNvPr id="97286" name="矩形 8"/>
          <p:cNvSpPr>
            <a:spLocks noChangeArrowheads="1"/>
          </p:cNvSpPr>
          <p:nvPr/>
        </p:nvSpPr>
        <p:spPr bwMode="auto">
          <a:xfrm>
            <a:off x="1374775" y="4398963"/>
            <a:ext cx="71850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为了表示对他们工作的认可，克林顿总统于 </a:t>
            </a:r>
            <a:r>
              <a:rPr lang="en-US" altLang="zh-CN">
                <a:solidFill>
                  <a:schemeClr val="tx1"/>
                </a:solidFill>
              </a:rPr>
              <a:t>1997 </a:t>
            </a:r>
            <a:r>
              <a:rPr lang="zh-CN" altLang="en-US">
                <a:solidFill>
                  <a:schemeClr val="tx1"/>
                </a:solidFill>
              </a:rPr>
              <a:t>年向他们授予美国国家科技奖章。</a:t>
            </a:r>
            <a:r>
              <a:rPr lang="en-US" altLang="zh-CN">
                <a:solidFill>
                  <a:schemeClr val="tx1"/>
                </a:solidFill>
              </a:rPr>
              <a:t>2005 </a:t>
            </a:r>
            <a:r>
              <a:rPr lang="zh-CN" altLang="en-US">
                <a:solidFill>
                  <a:schemeClr val="tx1"/>
                </a:solidFill>
              </a:rPr>
              <a:t>年，因为互联网方面的工作“改变了全球商务、通信和娱乐状况的数字革命的最前沿”，瑟夫荣获美国非军人最高荣誉勋章 </a:t>
            </a:r>
            <a:r>
              <a:rPr lang="en-US" altLang="zh-CN">
                <a:solidFill>
                  <a:schemeClr val="tx1"/>
                </a:solidFill>
              </a:rPr>
              <a:t>— </a:t>
            </a:r>
            <a:r>
              <a:rPr lang="zh-CN" altLang="en-US">
                <a:solidFill>
                  <a:schemeClr val="tx1"/>
                </a:solidFill>
              </a:rPr>
              <a:t>总统自由勋章。</a:t>
            </a:r>
          </a:p>
        </p:txBody>
      </p:sp>
      <p:sp>
        <p:nvSpPr>
          <p:cNvPr id="97287" name="矩形 10"/>
          <p:cNvSpPr>
            <a:spLocks noChangeArrowheads="1"/>
          </p:cNvSpPr>
          <p:nvPr/>
        </p:nvSpPr>
        <p:spPr bwMode="auto">
          <a:xfrm>
            <a:off x="1374775" y="5756275"/>
            <a:ext cx="7159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瑟夫拥有斯坦福大学数学学士学位以及加利福尼亚大学洛杉矶分校的计算机科学硕士和博士学位，被包括苏黎士联邦技术学院、北京邮电大学等数十所大学授予过荣誉博士学位。</a:t>
            </a:r>
          </a:p>
        </p:txBody>
      </p:sp>
      <p:sp>
        <p:nvSpPr>
          <p:cNvPr id="12" name="动作按钮: 上一张 11">
            <a:hlinkClick r:id="rId3" action="ppaction://hlinksldjump" highlightClick="1"/>
          </p:cNvPr>
          <p:cNvSpPr/>
          <p:nvPr/>
        </p:nvSpPr>
        <p:spPr>
          <a:xfrm>
            <a:off x="7743568" y="653638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Tree>
  </p:cSld>
  <p:clrMapOvr>
    <a:masterClrMapping/>
  </p:clrMapOvr>
  <p:transition spd="slow"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文本框 2"/>
          <p:cNvSpPr txBox="1">
            <a:spLocks noChangeArrowheads="1"/>
          </p:cNvSpPr>
          <p:nvPr/>
        </p:nvSpPr>
        <p:spPr bwMode="auto">
          <a:xfrm>
            <a:off x="2120900" y="181985"/>
            <a:ext cx="5984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重要技术：高级持续性渗透攻击</a:t>
            </a:r>
          </a:p>
        </p:txBody>
      </p:sp>
      <p:sp>
        <p:nvSpPr>
          <p:cNvPr id="4" name="矩形 3"/>
          <p:cNvSpPr/>
          <p:nvPr/>
        </p:nvSpPr>
        <p:spPr>
          <a:xfrm>
            <a:off x="1192213" y="1304925"/>
            <a:ext cx="2625725" cy="369888"/>
          </a:xfrm>
          <a:prstGeom prst="rect">
            <a:avLst/>
          </a:prstGeom>
          <a:solidFill>
            <a:schemeClr val="accent4"/>
          </a:solidFill>
        </p:spPr>
        <p:txBody>
          <a:bodyPr>
            <a:spAutoFit/>
          </a:bodyPr>
          <a:lstStyle/>
          <a:p>
            <a:pPr marL="285750" indent="-285750" eaLnBrk="1" fontAlgn="auto" hangingPunct="1">
              <a:spcBef>
                <a:spcPts val="0"/>
              </a:spcBef>
              <a:spcAft>
                <a:spcPts val="0"/>
              </a:spcAft>
              <a:buClr>
                <a:schemeClr val="accent2"/>
              </a:buClr>
              <a:buFont typeface="Wingdings" panose="05000000000000000000" pitchFamily="2" charset="2"/>
              <a:buChar char=""/>
              <a:defRPr/>
            </a:pPr>
            <a:r>
              <a:rPr lang="zh-CN" altLang="en-US" dirty="0">
                <a:solidFill>
                  <a:schemeClr val="bg1"/>
                </a:solidFill>
                <a:latin typeface="+mn-lt"/>
              </a:rPr>
              <a:t>高级持续性渗透攻击</a:t>
            </a:r>
          </a:p>
        </p:txBody>
      </p:sp>
      <p:sp>
        <p:nvSpPr>
          <p:cNvPr id="76804" name="矩形 4"/>
          <p:cNvSpPr>
            <a:spLocks noChangeArrowheads="1"/>
          </p:cNvSpPr>
          <p:nvPr/>
        </p:nvSpPr>
        <p:spPr bwMode="auto">
          <a:xfrm>
            <a:off x="1192213" y="1827213"/>
            <a:ext cx="4549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高级持续性渗透攻击（</a:t>
            </a:r>
            <a:r>
              <a:rPr lang="en-US" altLang="zh-CN" dirty="0">
                <a:solidFill>
                  <a:schemeClr val="tx1"/>
                </a:solidFill>
              </a:rPr>
              <a:t>Advanced Persistent Threat, APT</a:t>
            </a:r>
            <a:r>
              <a:rPr lang="zh-CN" altLang="en-US" dirty="0">
                <a:solidFill>
                  <a:schemeClr val="tx1"/>
                </a:solidFill>
              </a:rPr>
              <a:t>）是指组织</a:t>
            </a:r>
            <a:r>
              <a:rPr lang="en-US" altLang="zh-CN" dirty="0">
                <a:solidFill>
                  <a:schemeClr val="tx1"/>
                </a:solidFill>
              </a:rPr>
              <a:t>(</a:t>
            </a:r>
            <a:r>
              <a:rPr lang="zh-CN" altLang="en-US" dirty="0">
                <a:solidFill>
                  <a:schemeClr val="tx1"/>
                </a:solidFill>
              </a:rPr>
              <a:t>特别是政府</a:t>
            </a:r>
            <a:r>
              <a:rPr lang="en-US" altLang="zh-CN" dirty="0">
                <a:solidFill>
                  <a:schemeClr val="tx1"/>
                </a:solidFill>
              </a:rPr>
              <a:t>)</a:t>
            </a:r>
            <a:r>
              <a:rPr lang="zh-CN" altLang="en-US" dirty="0">
                <a:solidFill>
                  <a:schemeClr val="tx1"/>
                </a:solidFill>
              </a:rPr>
              <a:t>或者小团体利用先进的攻击手段对特定目标进行长期持续性网络攻击的攻击形式。</a:t>
            </a:r>
          </a:p>
        </p:txBody>
      </p:sp>
      <p:pic>
        <p:nvPicPr>
          <p:cNvPr id="7680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72188" y="1247775"/>
            <a:ext cx="2454275"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文本框 1"/>
          <p:cNvSpPr txBox="1">
            <a:spLocks noChangeArrowheads="1"/>
          </p:cNvSpPr>
          <p:nvPr/>
        </p:nvSpPr>
        <p:spPr bwMode="auto">
          <a:xfrm>
            <a:off x="1192213" y="3178175"/>
            <a:ext cx="4703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2005</a:t>
            </a:r>
            <a:r>
              <a:rPr lang="zh-CN" altLang="en-US">
                <a:solidFill>
                  <a:schemeClr val="tx1"/>
                </a:solidFill>
              </a:rPr>
              <a:t>年，美国和英国的网络应急组织（</a:t>
            </a:r>
            <a:r>
              <a:rPr lang="en-US" altLang="zh-CN">
                <a:solidFill>
                  <a:schemeClr val="tx1"/>
                </a:solidFill>
              </a:rPr>
              <a:t>CERT</a:t>
            </a:r>
            <a:r>
              <a:rPr lang="zh-CN" altLang="en-US">
                <a:solidFill>
                  <a:schemeClr val="tx1"/>
                </a:solidFill>
              </a:rPr>
              <a:t>）首次发出了</a:t>
            </a:r>
            <a:r>
              <a:rPr lang="en-US" altLang="zh-CN">
                <a:solidFill>
                  <a:schemeClr val="tx1"/>
                </a:solidFill>
              </a:rPr>
              <a:t>APT</a:t>
            </a:r>
            <a:r>
              <a:rPr lang="zh-CN" altLang="en-US">
                <a:solidFill>
                  <a:schemeClr val="tx1"/>
                </a:solidFill>
              </a:rPr>
              <a:t>的警告。</a:t>
            </a:r>
          </a:p>
        </p:txBody>
      </p:sp>
      <p:pic>
        <p:nvPicPr>
          <p:cNvPr id="76807" name="Content Placeholder 3"/>
          <p:cNvPicPr>
            <a:picLocks noChangeAspect="1"/>
          </p:cNvPicPr>
          <p:nvPr/>
        </p:nvPicPr>
        <p:blipFill>
          <a:blip r:embed="rId3">
            <a:extLst>
              <a:ext uri="{28A0092B-C50C-407E-A947-70E740481C1C}">
                <a14:useLocalDpi xmlns:a14="http://schemas.microsoft.com/office/drawing/2010/main" val="0"/>
              </a:ext>
            </a:extLst>
          </a:blip>
          <a:srcRect t="13931" b="13931"/>
          <a:stretch>
            <a:fillRect/>
          </a:stretch>
        </p:blipFill>
        <p:spPr bwMode="auto">
          <a:xfrm>
            <a:off x="6072188" y="4814888"/>
            <a:ext cx="278923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8" name="矩形 9"/>
          <p:cNvSpPr>
            <a:spLocks noChangeArrowheads="1"/>
          </p:cNvSpPr>
          <p:nvPr/>
        </p:nvSpPr>
        <p:spPr bwMode="auto">
          <a:xfrm>
            <a:off x="4032250" y="4579938"/>
            <a:ext cx="17097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2857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eaLnBrk="1" hangingPunct="1">
              <a:spcBef>
                <a:spcPts val="600"/>
              </a:spcBef>
              <a:spcAft>
                <a:spcPts val="600"/>
              </a:spcAft>
              <a:buClrTx/>
              <a:buFont typeface="Arial" panose="020B0604020202020204" pitchFamily="34" charset="0"/>
              <a:buChar char="•"/>
            </a:pPr>
            <a:r>
              <a:rPr lang="en-US" altLang="zh-CN" sz="1800" dirty="0">
                <a:solidFill>
                  <a:schemeClr val="tx1"/>
                </a:solidFill>
                <a:hlinkClick r:id="rId4" action="ppaction://hlinksldjump"/>
              </a:rPr>
              <a:t>0DAY</a:t>
            </a:r>
            <a:r>
              <a:rPr lang="zh-CN" altLang="en-US" sz="1800" dirty="0">
                <a:solidFill>
                  <a:schemeClr val="tx1"/>
                </a:solidFill>
                <a:hlinkClick r:id="rId4" action="ppaction://hlinksldjump"/>
              </a:rPr>
              <a:t>攻击</a:t>
            </a:r>
            <a:endParaRPr lang="en-US" altLang="zh-CN" sz="1800" dirty="0">
              <a:solidFill>
                <a:schemeClr val="tx1"/>
              </a:solidFill>
            </a:endParaRPr>
          </a:p>
          <a:p>
            <a:pPr lvl="1" eaLnBrk="1" hangingPunct="1">
              <a:spcBef>
                <a:spcPts val="600"/>
              </a:spcBef>
              <a:spcAft>
                <a:spcPts val="600"/>
              </a:spcAft>
              <a:buClrTx/>
              <a:buFont typeface="Arial" panose="020B0604020202020204" pitchFamily="34" charset="0"/>
              <a:buChar char="•"/>
            </a:pPr>
            <a:r>
              <a:rPr lang="zh-CN" altLang="en-US" sz="1800" dirty="0">
                <a:solidFill>
                  <a:schemeClr val="tx1"/>
                </a:solidFill>
              </a:rPr>
              <a:t>通道加密</a:t>
            </a:r>
            <a:endParaRPr lang="en-US" altLang="zh-CN" sz="1800" dirty="0">
              <a:solidFill>
                <a:schemeClr val="tx1"/>
              </a:solidFill>
            </a:endParaRPr>
          </a:p>
        </p:txBody>
      </p:sp>
      <p:sp>
        <p:nvSpPr>
          <p:cNvPr id="11" name="矩形 10"/>
          <p:cNvSpPr/>
          <p:nvPr/>
        </p:nvSpPr>
        <p:spPr>
          <a:xfrm>
            <a:off x="4032250" y="3981450"/>
            <a:ext cx="1568450" cy="369888"/>
          </a:xfrm>
          <a:prstGeom prst="rect">
            <a:avLst/>
          </a:prstGeom>
          <a:solidFill>
            <a:schemeClr val="accent6">
              <a:lumMod val="75000"/>
            </a:schemeClr>
          </a:solidFill>
        </p:spPr>
        <p:txBody>
          <a:bodyPr wrap="none">
            <a:spAutoFit/>
          </a:bodyPr>
          <a:lstStyle/>
          <a:p>
            <a:pPr eaLnBrk="1" fontAlgn="auto" hangingPunct="1">
              <a:spcBef>
                <a:spcPts val="0"/>
              </a:spcBef>
              <a:spcAft>
                <a:spcPts val="0"/>
              </a:spcAft>
              <a:defRPr/>
            </a:pPr>
            <a:r>
              <a:rPr lang="zh-CN" altLang="en-US" dirty="0">
                <a:solidFill>
                  <a:schemeClr val="bg1"/>
                </a:solidFill>
                <a:latin typeface="+mn-lt"/>
              </a:rPr>
              <a:t>技术上的高级</a:t>
            </a:r>
            <a:endParaRPr lang="en-US" altLang="zh-CN" dirty="0">
              <a:solidFill>
                <a:schemeClr val="bg1"/>
              </a:solidFill>
              <a:latin typeface="+mn-lt"/>
            </a:endParaRPr>
          </a:p>
        </p:txBody>
      </p:sp>
      <p:sp>
        <p:nvSpPr>
          <p:cNvPr id="76810" name="矩形 11"/>
          <p:cNvSpPr>
            <a:spLocks noChangeArrowheads="1"/>
          </p:cNvSpPr>
          <p:nvPr/>
        </p:nvSpPr>
        <p:spPr bwMode="auto">
          <a:xfrm>
            <a:off x="1192213" y="4513263"/>
            <a:ext cx="26257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2857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eaLnBrk="1" hangingPunct="1">
              <a:spcBef>
                <a:spcPts val="600"/>
              </a:spcBef>
              <a:spcAft>
                <a:spcPts val="600"/>
              </a:spcAft>
              <a:buClrTx/>
              <a:buFont typeface="Arial" panose="020B0604020202020204" pitchFamily="34" charset="0"/>
              <a:buChar char="•"/>
            </a:pPr>
            <a:r>
              <a:rPr lang="zh-CN" altLang="en-US" sz="1800" dirty="0">
                <a:solidFill>
                  <a:schemeClr val="tx1"/>
                </a:solidFill>
              </a:rPr>
              <a:t>全面信息收集与获取</a:t>
            </a:r>
            <a:endParaRPr lang="en-US" altLang="zh-CN" sz="1800" dirty="0">
              <a:solidFill>
                <a:schemeClr val="tx1"/>
              </a:solidFill>
            </a:endParaRPr>
          </a:p>
          <a:p>
            <a:pPr lvl="1" eaLnBrk="1" hangingPunct="1">
              <a:spcBef>
                <a:spcPts val="600"/>
              </a:spcBef>
              <a:spcAft>
                <a:spcPts val="600"/>
              </a:spcAft>
              <a:buClrTx/>
              <a:buFont typeface="Arial" panose="020B0604020202020204" pitchFamily="34" charset="0"/>
              <a:buChar char="•"/>
            </a:pPr>
            <a:r>
              <a:rPr lang="zh-CN" altLang="en-US" sz="1800" dirty="0">
                <a:solidFill>
                  <a:schemeClr val="tx1"/>
                </a:solidFill>
              </a:rPr>
              <a:t>目标明确的工作分工</a:t>
            </a:r>
            <a:endParaRPr lang="en-US" altLang="zh-CN" sz="1800" dirty="0">
              <a:solidFill>
                <a:schemeClr val="tx1"/>
              </a:solidFill>
            </a:endParaRPr>
          </a:p>
          <a:p>
            <a:pPr lvl="1" eaLnBrk="1" hangingPunct="1">
              <a:spcBef>
                <a:spcPts val="600"/>
              </a:spcBef>
              <a:spcAft>
                <a:spcPts val="600"/>
              </a:spcAft>
              <a:buClrTx/>
              <a:buFont typeface="Arial" panose="020B0604020202020204" pitchFamily="34" charset="0"/>
              <a:buChar char="•"/>
            </a:pPr>
            <a:r>
              <a:rPr lang="zh-CN" altLang="en-US" sz="1800" dirty="0">
                <a:solidFill>
                  <a:schemeClr val="tx1"/>
                </a:solidFill>
                <a:hlinkClick r:id="rId5" action="ppaction://hlinksldjump"/>
              </a:rPr>
              <a:t>社会工程学</a:t>
            </a:r>
            <a:r>
              <a:rPr lang="en-US" altLang="zh-CN" sz="1800" dirty="0">
                <a:solidFill>
                  <a:schemeClr val="tx1"/>
                </a:solidFill>
              </a:rPr>
              <a:t>+</a:t>
            </a:r>
            <a:r>
              <a:rPr lang="zh-CN" altLang="en-US" sz="1800" dirty="0">
                <a:solidFill>
                  <a:schemeClr val="tx1"/>
                </a:solidFill>
              </a:rPr>
              <a:t>物理方法相结合的方法</a:t>
            </a:r>
          </a:p>
        </p:txBody>
      </p:sp>
      <p:sp>
        <p:nvSpPr>
          <p:cNvPr id="13" name="矩形 12"/>
          <p:cNvSpPr/>
          <p:nvPr/>
        </p:nvSpPr>
        <p:spPr>
          <a:xfrm>
            <a:off x="1192213" y="3984625"/>
            <a:ext cx="1570037" cy="369888"/>
          </a:xfrm>
          <a:prstGeom prst="rect">
            <a:avLst/>
          </a:prstGeom>
          <a:solidFill>
            <a:schemeClr val="accent6">
              <a:lumMod val="75000"/>
            </a:schemeClr>
          </a:solidFill>
          <a:ln>
            <a:noFill/>
          </a:ln>
        </p:spPr>
        <p:txBody>
          <a:bodyPr wrap="none">
            <a:spAutoFit/>
          </a:bodyPr>
          <a:lstStyle/>
          <a:p>
            <a:pPr eaLnBrk="1" fontAlgn="auto" hangingPunct="1">
              <a:spcBef>
                <a:spcPts val="0"/>
              </a:spcBef>
              <a:spcAft>
                <a:spcPts val="0"/>
              </a:spcAft>
              <a:defRPr/>
            </a:pPr>
            <a:r>
              <a:rPr lang="zh-CN" altLang="en-US" dirty="0">
                <a:solidFill>
                  <a:schemeClr val="bg1"/>
                </a:solidFill>
                <a:latin typeface="+mn-lt"/>
              </a:rPr>
              <a:t>投入上的高级</a:t>
            </a:r>
            <a:endParaRPr lang="en-US" altLang="zh-CN" dirty="0">
              <a:solidFill>
                <a:schemeClr val="bg1"/>
              </a:solidFill>
              <a:latin typeface="+mn-l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1157288"/>
            <a:ext cx="2220912"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094163"/>
            <a:ext cx="24130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357313" y="1157288"/>
            <a:ext cx="1801812" cy="369887"/>
          </a:xfrm>
          <a:prstGeom prst="rect">
            <a:avLst/>
          </a:prstGeom>
          <a:solidFill>
            <a:schemeClr val="accent5">
              <a:lumMod val="75000"/>
            </a:schemeClr>
          </a:solidFill>
        </p:spPr>
        <p:txBody>
          <a:bodyPr wrap="none">
            <a:spAutoFit/>
          </a:bodyPr>
          <a:lstStyle/>
          <a:p>
            <a:pPr eaLnBrk="1" fontAlgn="auto" hangingPunct="1">
              <a:spcBef>
                <a:spcPts val="0"/>
              </a:spcBef>
              <a:spcAft>
                <a:spcPts val="0"/>
              </a:spcAft>
              <a:defRPr/>
            </a:pPr>
            <a:r>
              <a:rPr lang="zh-CN" altLang="en-US" dirty="0">
                <a:solidFill>
                  <a:schemeClr val="bg1"/>
                </a:solidFill>
                <a:latin typeface="+mn-lt"/>
              </a:rPr>
              <a:t>鱼叉式网络钓鱼</a:t>
            </a:r>
          </a:p>
        </p:txBody>
      </p:sp>
      <p:sp>
        <p:nvSpPr>
          <p:cNvPr id="77830" name="矩形 8"/>
          <p:cNvSpPr>
            <a:spLocks noChangeArrowheads="1"/>
          </p:cNvSpPr>
          <p:nvPr/>
        </p:nvSpPr>
        <p:spPr bwMode="auto">
          <a:xfrm>
            <a:off x="1128713" y="1562100"/>
            <a:ext cx="4752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a:solidFill>
                  <a:schemeClr val="tx1"/>
                </a:solidFill>
              </a:rPr>
              <a:t>鱼叉式网络钓鱼（Spear phishing）</a:t>
            </a:r>
            <a:r>
              <a:rPr lang="zh-CN" altLang="en-US">
                <a:solidFill>
                  <a:schemeClr val="tx1"/>
                </a:solidFill>
              </a:rPr>
              <a:t>是</a:t>
            </a:r>
            <a:r>
              <a:rPr lang="zh-CN" altLang="zh-CN">
                <a:solidFill>
                  <a:schemeClr val="tx1"/>
                </a:solidFill>
              </a:rPr>
              <a:t>一种</a:t>
            </a:r>
            <a:r>
              <a:rPr lang="zh-CN" altLang="en-US">
                <a:solidFill>
                  <a:schemeClr val="tx1"/>
                </a:solidFill>
              </a:rPr>
              <a:t>被认为</a:t>
            </a:r>
            <a:r>
              <a:rPr lang="zh-CN" altLang="zh-CN">
                <a:solidFill>
                  <a:schemeClr val="tx1"/>
                </a:solidFill>
              </a:rPr>
              <a:t>源于亚洲与东欧，针对特定目标进行攻击的网络钓鱼攻击。</a:t>
            </a:r>
            <a:r>
              <a:rPr lang="zh-CN" altLang="en-US">
                <a:solidFill>
                  <a:schemeClr val="tx1"/>
                </a:solidFill>
              </a:rPr>
              <a:t>是</a:t>
            </a:r>
            <a:r>
              <a:rPr lang="en-US" altLang="zh-CN">
                <a:solidFill>
                  <a:schemeClr val="tx1"/>
                </a:solidFill>
              </a:rPr>
              <a:t>APT</a:t>
            </a:r>
            <a:r>
              <a:rPr lang="zh-CN" altLang="en-US">
                <a:solidFill>
                  <a:schemeClr val="tx1"/>
                </a:solidFill>
              </a:rPr>
              <a:t>攻击的一种主要形式。</a:t>
            </a:r>
          </a:p>
        </p:txBody>
      </p:sp>
      <p:sp>
        <p:nvSpPr>
          <p:cNvPr id="77831" name="矩形 9"/>
          <p:cNvSpPr>
            <a:spLocks noChangeArrowheads="1"/>
          </p:cNvSpPr>
          <p:nvPr/>
        </p:nvSpPr>
        <p:spPr bwMode="auto">
          <a:xfrm>
            <a:off x="1128713" y="2797175"/>
            <a:ext cx="75422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a:solidFill>
                  <a:schemeClr val="tx1"/>
                </a:solidFill>
              </a:rPr>
              <a:t>锁定目标后，</a:t>
            </a:r>
            <a:r>
              <a:rPr lang="zh-CN" altLang="en-US">
                <a:solidFill>
                  <a:schemeClr val="tx1"/>
                </a:solidFill>
              </a:rPr>
              <a:t>黑客假冒各种名义</a:t>
            </a:r>
            <a:r>
              <a:rPr lang="zh-CN" altLang="zh-CN">
                <a:solidFill>
                  <a:schemeClr val="tx1"/>
                </a:solidFill>
              </a:rPr>
              <a:t>以电子邮件</a:t>
            </a:r>
            <a:r>
              <a:rPr lang="zh-CN" altLang="en-US">
                <a:solidFill>
                  <a:schemeClr val="tx1"/>
                </a:solidFill>
              </a:rPr>
              <a:t>等</a:t>
            </a:r>
            <a:r>
              <a:rPr lang="zh-CN" altLang="zh-CN">
                <a:solidFill>
                  <a:schemeClr val="tx1"/>
                </a:solidFill>
              </a:rPr>
              <a:t>方式</a:t>
            </a:r>
            <a:r>
              <a:rPr lang="zh-CN" altLang="en-US">
                <a:solidFill>
                  <a:schemeClr val="tx1"/>
                </a:solidFill>
              </a:rPr>
              <a:t>向目标发送</a:t>
            </a:r>
            <a:r>
              <a:rPr lang="zh-CN" altLang="zh-CN">
                <a:solidFill>
                  <a:schemeClr val="tx1"/>
                </a:solidFill>
              </a:rPr>
              <a:t>难辨真伪</a:t>
            </a:r>
            <a:r>
              <a:rPr lang="zh-CN" altLang="en-US">
                <a:solidFill>
                  <a:schemeClr val="tx1"/>
                </a:solidFill>
              </a:rPr>
              <a:t>文档，</a:t>
            </a:r>
            <a:r>
              <a:rPr lang="zh-CN" altLang="zh-CN">
                <a:solidFill>
                  <a:schemeClr val="tx1"/>
                </a:solidFill>
              </a:rPr>
              <a:t>诱使</a:t>
            </a:r>
            <a:r>
              <a:rPr lang="zh-CN" altLang="en-US">
                <a:solidFill>
                  <a:schemeClr val="tx1"/>
                </a:solidFill>
              </a:rPr>
              <a:t>其上当，</a:t>
            </a:r>
            <a:r>
              <a:rPr lang="zh-CN" altLang="zh-CN">
                <a:solidFill>
                  <a:schemeClr val="tx1"/>
                </a:solidFill>
              </a:rPr>
              <a:t>借机</a:t>
            </a:r>
            <a:r>
              <a:rPr lang="zh-CN" altLang="en-US">
                <a:solidFill>
                  <a:schemeClr val="tx1"/>
                </a:solidFill>
              </a:rPr>
              <a:t>在其计算机上</a:t>
            </a:r>
            <a:r>
              <a:rPr lang="zh-CN" altLang="zh-CN">
                <a:solidFill>
                  <a:schemeClr val="tx1"/>
                </a:solidFill>
              </a:rPr>
              <a:t>安装特洛伊木马或其他间谍软件，</a:t>
            </a:r>
            <a:r>
              <a:rPr lang="zh-CN" altLang="en-US">
                <a:solidFill>
                  <a:schemeClr val="tx1"/>
                </a:solidFill>
              </a:rPr>
              <a:t>以</a:t>
            </a:r>
            <a:r>
              <a:rPr lang="zh-CN" altLang="zh-CN">
                <a:solidFill>
                  <a:schemeClr val="tx1"/>
                </a:solidFill>
              </a:rPr>
              <a:t>窃取机密</a:t>
            </a:r>
            <a:r>
              <a:rPr lang="zh-CN" altLang="en-US">
                <a:solidFill>
                  <a:schemeClr val="tx1"/>
                </a:solidFill>
              </a:rPr>
              <a:t>或进一步渗透的目的。</a:t>
            </a:r>
          </a:p>
        </p:txBody>
      </p:sp>
      <p:sp>
        <p:nvSpPr>
          <p:cNvPr id="77832" name="矩形 10"/>
          <p:cNvSpPr>
            <a:spLocks noChangeArrowheads="1"/>
          </p:cNvSpPr>
          <p:nvPr/>
        </p:nvSpPr>
        <p:spPr bwMode="auto">
          <a:xfrm>
            <a:off x="1128713" y="4464050"/>
            <a:ext cx="48101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水坑式攻击（</a:t>
            </a:r>
            <a:r>
              <a:rPr lang="en-US" altLang="zh-CN" dirty="0">
                <a:solidFill>
                  <a:schemeClr val="tx1"/>
                </a:solidFill>
              </a:rPr>
              <a:t>Waterhole attacks</a:t>
            </a:r>
            <a:r>
              <a:rPr lang="zh-CN" altLang="en-US" dirty="0">
                <a:solidFill>
                  <a:schemeClr val="tx1"/>
                </a:solidFill>
              </a:rPr>
              <a:t>）是近年来新起的一种</a:t>
            </a:r>
            <a:r>
              <a:rPr lang="en-US" altLang="zh-CN" dirty="0">
                <a:solidFill>
                  <a:schemeClr val="tx1"/>
                </a:solidFill>
              </a:rPr>
              <a:t>APT</a:t>
            </a:r>
            <a:r>
              <a:rPr lang="zh-CN" altLang="en-US" dirty="0">
                <a:solidFill>
                  <a:schemeClr val="tx1"/>
                </a:solidFill>
              </a:rPr>
              <a:t>攻击行为，是指黑客通过分析被攻击者的网络活动规律，寻找被攻击者经常访问的网站的弱点，先攻下该网站并植入攻击代码，等待被攻击者来访时实施攻击。</a:t>
            </a:r>
          </a:p>
        </p:txBody>
      </p:sp>
      <p:sp>
        <p:nvSpPr>
          <p:cNvPr id="12" name="矩形 11"/>
          <p:cNvSpPr/>
          <p:nvPr/>
        </p:nvSpPr>
        <p:spPr>
          <a:xfrm>
            <a:off x="1357313" y="4094163"/>
            <a:ext cx="1339850" cy="369887"/>
          </a:xfrm>
          <a:prstGeom prst="rect">
            <a:avLst/>
          </a:prstGeom>
          <a:solidFill>
            <a:schemeClr val="accent5">
              <a:lumMod val="75000"/>
            </a:schemeClr>
          </a:solidFill>
        </p:spPr>
        <p:txBody>
          <a:bodyPr wrap="none">
            <a:spAutoFit/>
          </a:bodyPr>
          <a:lstStyle/>
          <a:p>
            <a:pPr eaLnBrk="1" fontAlgn="auto" hangingPunct="1">
              <a:spcBef>
                <a:spcPts val="0"/>
              </a:spcBef>
              <a:spcAft>
                <a:spcPts val="0"/>
              </a:spcAft>
              <a:defRPr/>
            </a:pPr>
            <a:r>
              <a:rPr lang="zh-CN" altLang="en-US" dirty="0">
                <a:solidFill>
                  <a:schemeClr val="bg1"/>
                </a:solidFill>
                <a:latin typeface="+mn-lt"/>
              </a:rPr>
              <a:t>水坑式攻击</a:t>
            </a:r>
          </a:p>
        </p:txBody>
      </p:sp>
      <p:sp>
        <p:nvSpPr>
          <p:cNvPr id="77834" name="文本框 12"/>
          <p:cNvSpPr txBox="1">
            <a:spLocks noChangeArrowheads="1"/>
          </p:cNvSpPr>
          <p:nvPr/>
        </p:nvSpPr>
        <p:spPr bwMode="auto">
          <a:xfrm>
            <a:off x="1128713" y="5942013"/>
            <a:ext cx="7542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因为类似于自然界狩猎者通常在猎物必去的水边隐蔽等待猎物而得名。</a:t>
            </a:r>
          </a:p>
        </p:txBody>
      </p:sp>
      <p:sp>
        <p:nvSpPr>
          <p:cNvPr id="14" name="动作按钮: 上一张 13">
            <a:hlinkClick r:id="rId4" action="ppaction://hlinksldjump" highlightClick="1"/>
          </p:cNvPr>
          <p:cNvSpPr/>
          <p:nvPr/>
        </p:nvSpPr>
        <p:spPr>
          <a:xfrm>
            <a:off x="7743568" y="653638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
        <p:nvSpPr>
          <p:cNvPr id="13" name="文本框 2"/>
          <p:cNvSpPr txBox="1">
            <a:spLocks noChangeArrowheads="1"/>
          </p:cNvSpPr>
          <p:nvPr/>
        </p:nvSpPr>
        <p:spPr bwMode="auto">
          <a:xfrm>
            <a:off x="2120900" y="181985"/>
            <a:ext cx="5984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重要技术：高级持续性渗透攻击</a:t>
            </a:r>
          </a:p>
        </p:txBody>
      </p:sp>
    </p:spTree>
  </p:cSld>
  <p:clrMapOvr>
    <a:masterClrMapping/>
  </p:clrMapOvr>
  <p:transition spd="slow"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74763" y="1308100"/>
            <a:ext cx="1855787" cy="369888"/>
          </a:xfrm>
          <a:prstGeom prst="rect">
            <a:avLst/>
          </a:prstGeom>
          <a:solidFill>
            <a:schemeClr val="accent4"/>
          </a:solidFill>
        </p:spPr>
        <p:txBody>
          <a:bodyPr>
            <a:spAutoFit/>
          </a:bodyPr>
          <a:lstStyle/>
          <a:p>
            <a:pPr marL="285750" indent="-285750" eaLnBrk="1" fontAlgn="auto" hangingPunct="1">
              <a:spcBef>
                <a:spcPts val="0"/>
              </a:spcBef>
              <a:spcAft>
                <a:spcPts val="0"/>
              </a:spcAft>
              <a:buClr>
                <a:schemeClr val="accent2"/>
              </a:buClr>
              <a:buFont typeface="Wingdings" panose="05000000000000000000" pitchFamily="2" charset="2"/>
              <a:buChar char=""/>
              <a:defRPr/>
            </a:pPr>
            <a:r>
              <a:rPr lang="zh-CN" altLang="en-US" dirty="0">
                <a:solidFill>
                  <a:schemeClr val="bg1"/>
                </a:solidFill>
                <a:latin typeface="+mn-lt"/>
              </a:rPr>
              <a:t>社会工程学</a:t>
            </a:r>
          </a:p>
        </p:txBody>
      </p:sp>
      <p:sp>
        <p:nvSpPr>
          <p:cNvPr id="4" name="矩形 3"/>
          <p:cNvSpPr/>
          <p:nvPr/>
        </p:nvSpPr>
        <p:spPr>
          <a:xfrm>
            <a:off x="1274763" y="1939925"/>
            <a:ext cx="4557712" cy="1323975"/>
          </a:xfrm>
          <a:prstGeom prst="rect">
            <a:avLst/>
          </a:prstGeom>
        </p:spPr>
        <p:txBody>
          <a:bodyPr>
            <a:spAutoFit/>
          </a:bodyPr>
          <a:lstStyle/>
          <a:p>
            <a:pPr eaLnBrk="1" fontAlgn="auto" hangingPunct="1">
              <a:spcBef>
                <a:spcPts val="0"/>
              </a:spcBef>
              <a:spcAft>
                <a:spcPts val="0"/>
              </a:spcAft>
              <a:defRPr/>
            </a:pPr>
            <a:r>
              <a:rPr lang="zh-CN" altLang="en-US" sz="2000" dirty="0">
                <a:latin typeface="+mn-ea"/>
              </a:rPr>
              <a:t>社会工程学（</a:t>
            </a:r>
            <a:r>
              <a:rPr lang="en-US" altLang="zh-CN" sz="2000" dirty="0">
                <a:latin typeface="+mn-ea"/>
              </a:rPr>
              <a:t>Social Engineering</a:t>
            </a:r>
            <a:r>
              <a:rPr lang="zh-CN" altLang="en-US" sz="2000" dirty="0">
                <a:latin typeface="+mn-ea"/>
              </a:rPr>
              <a:t>）攻击是由号称世界头号黑客的米特尼克（</a:t>
            </a:r>
            <a:r>
              <a:rPr lang="en-US" altLang="zh-CN" sz="2000" dirty="0">
                <a:latin typeface="+mn-ea"/>
              </a:rPr>
              <a:t>Kevin David </a:t>
            </a:r>
            <a:r>
              <a:rPr lang="en-US" altLang="zh-CN" sz="2000" dirty="0" err="1">
                <a:latin typeface="+mn-ea"/>
              </a:rPr>
              <a:t>Mitnick</a:t>
            </a:r>
            <a:r>
              <a:rPr lang="zh-CN" altLang="en-US" sz="2000" dirty="0">
                <a:latin typeface="+mn-ea"/>
              </a:rPr>
              <a:t>）在</a:t>
            </a:r>
            <a:r>
              <a:rPr lang="en-US" altLang="zh-CN" sz="2000" dirty="0">
                <a:latin typeface="+mn-ea"/>
              </a:rPr>
              <a:t>《</a:t>
            </a:r>
            <a:r>
              <a:rPr lang="zh-CN" altLang="en-US" sz="2000" dirty="0">
                <a:latin typeface="+mn-ea"/>
              </a:rPr>
              <a:t>欺骗的艺术</a:t>
            </a:r>
            <a:r>
              <a:rPr lang="en-US" altLang="zh-CN" sz="2000" dirty="0">
                <a:latin typeface="+mn-ea"/>
              </a:rPr>
              <a:t>》</a:t>
            </a:r>
            <a:r>
              <a:rPr lang="zh-CN" altLang="en-US" sz="2000" dirty="0">
                <a:latin typeface="+mn-ea"/>
              </a:rPr>
              <a:t>一书中提出。</a:t>
            </a:r>
          </a:p>
        </p:txBody>
      </p:sp>
      <p:sp>
        <p:nvSpPr>
          <p:cNvPr id="78852" name="矩形 4"/>
          <p:cNvSpPr>
            <a:spLocks noChangeArrowheads="1"/>
          </p:cNvSpPr>
          <p:nvPr/>
        </p:nvSpPr>
        <p:spPr bwMode="auto">
          <a:xfrm>
            <a:off x="1274763" y="3590925"/>
            <a:ext cx="5192712"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000">
                <a:solidFill>
                  <a:schemeClr val="tx1"/>
                </a:solidFill>
              </a:rPr>
              <a:t>社会工程学是一种通过对受害者心理弱点、本能反应、好奇心、信任、贪婪等心理陷阱进行诸如欺骗、伤害等危害手段以便取得自身利益的方法。</a:t>
            </a:r>
          </a:p>
        </p:txBody>
      </p:sp>
      <p:pic>
        <p:nvPicPr>
          <p:cNvPr id="7885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7475" y="1308100"/>
            <a:ext cx="1811338"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文本框 6"/>
          <p:cNvSpPr txBox="1">
            <a:spLocks noChangeArrowheads="1"/>
          </p:cNvSpPr>
          <p:nvPr/>
        </p:nvSpPr>
        <p:spPr bwMode="auto">
          <a:xfrm>
            <a:off x="2890838" y="140421"/>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重要技术：社会工程学攻击</a:t>
            </a:r>
          </a:p>
        </p:txBody>
      </p:sp>
      <p:sp>
        <p:nvSpPr>
          <p:cNvPr id="78855" name="矩形 7"/>
          <p:cNvSpPr>
            <a:spLocks noChangeArrowheads="1"/>
          </p:cNvSpPr>
          <p:nvPr/>
        </p:nvSpPr>
        <p:spPr bwMode="auto">
          <a:xfrm>
            <a:off x="1274763" y="5213350"/>
            <a:ext cx="51927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准确来说，社会工程学不是一门科学，而是一种艺术和窍门的方术。因为社会工程学攻击不是总能重复和成功，而且在信息充分多的情况下，会自动失效。社会工程学的窍门也蕴涵了各式各样的灵活的构思与变化因素。</a:t>
            </a:r>
          </a:p>
        </p:txBody>
      </p:sp>
      <p:pic>
        <p:nvPicPr>
          <p:cNvPr id="78856"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7475" y="4344988"/>
            <a:ext cx="253365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动作按钮: 上一张 9">
            <a:hlinkClick r:id="rId4" action="ppaction://hlinksldjump" highlightClick="1"/>
          </p:cNvPr>
          <p:cNvSpPr/>
          <p:nvPr/>
        </p:nvSpPr>
        <p:spPr>
          <a:xfrm>
            <a:off x="7743568" y="653638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Tree>
  </p:cSld>
  <p:clrMapOvr>
    <a:masterClrMapping/>
  </p:clrMapOvr>
  <p:transition spd="slow"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文本框 2"/>
          <p:cNvSpPr txBox="1">
            <a:spLocks noChangeArrowheads="1"/>
          </p:cNvSpPr>
          <p:nvPr/>
        </p:nvSpPr>
        <p:spPr bwMode="auto">
          <a:xfrm>
            <a:off x="2890838" y="109248"/>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重要技术：</a:t>
            </a:r>
            <a:r>
              <a:rPr lang="en-US" altLang="zh-CN" sz="3200" dirty="0">
                <a:solidFill>
                  <a:schemeClr val="accent1"/>
                </a:solidFill>
              </a:rPr>
              <a:t>0Day</a:t>
            </a:r>
            <a:r>
              <a:rPr lang="zh-CN" altLang="en-US" sz="3200" dirty="0">
                <a:solidFill>
                  <a:schemeClr val="accent1"/>
                </a:solidFill>
              </a:rPr>
              <a:t>攻击</a:t>
            </a:r>
          </a:p>
        </p:txBody>
      </p:sp>
      <p:sp>
        <p:nvSpPr>
          <p:cNvPr id="5" name="矩形 4"/>
          <p:cNvSpPr/>
          <p:nvPr/>
        </p:nvSpPr>
        <p:spPr>
          <a:xfrm>
            <a:off x="1104900" y="1325563"/>
            <a:ext cx="4560888" cy="1754187"/>
          </a:xfrm>
          <a:prstGeom prst="rect">
            <a:avLst/>
          </a:prstGeom>
        </p:spPr>
        <p:txBody>
          <a:bodyPr>
            <a:spAutoFit/>
          </a:bodyPr>
          <a:lstStyle/>
          <a:p>
            <a:pPr eaLnBrk="1" fontAlgn="auto" hangingPunct="1">
              <a:spcBef>
                <a:spcPts val="0"/>
              </a:spcBef>
              <a:spcAft>
                <a:spcPts val="0"/>
              </a:spcAft>
              <a:defRPr/>
            </a:pPr>
            <a:r>
              <a:rPr lang="zh-CN" altLang="en-US" dirty="0">
                <a:latin typeface="+mn-ea"/>
              </a:rPr>
              <a:t>零日（</a:t>
            </a:r>
            <a:r>
              <a:rPr lang="en-US" altLang="zh-CN" dirty="0">
                <a:latin typeface="+mn-ea"/>
              </a:rPr>
              <a:t>zero-day</a:t>
            </a:r>
            <a:r>
              <a:rPr lang="zh-CN" altLang="en-US" dirty="0">
                <a:latin typeface="+mn-ea"/>
              </a:rPr>
              <a:t>）攻击是一种利用计算机系统或应用中未知漏洞的攻击，是一种与漏洞的发现几乎同时的攻击行为。</a:t>
            </a:r>
            <a:endParaRPr lang="en-US" altLang="zh-CN" dirty="0">
              <a:latin typeface="+mn-ea"/>
            </a:endParaRPr>
          </a:p>
          <a:p>
            <a:pPr eaLnBrk="1" fontAlgn="auto" hangingPunct="1">
              <a:spcBef>
                <a:spcPts val="0"/>
              </a:spcBef>
              <a:spcAft>
                <a:spcPts val="0"/>
              </a:spcAft>
              <a:defRPr/>
            </a:pPr>
            <a:r>
              <a:rPr lang="zh-CN" altLang="en-US" dirty="0">
                <a:latin typeface="+mn-ea"/>
              </a:rPr>
              <a:t>由于漏洞刚被发现，没有任何相应的补丁可以补救，因此零日攻击行为的危险性极大，成功率也极高。</a:t>
            </a:r>
          </a:p>
        </p:txBody>
      </p:sp>
      <p:pic>
        <p:nvPicPr>
          <p:cNvPr id="7987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8550" y="1325563"/>
            <a:ext cx="2262188"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77" name="组合 14"/>
          <p:cNvGrpSpPr>
            <a:grpSpLocks/>
          </p:cNvGrpSpPr>
          <p:nvPr/>
        </p:nvGrpSpPr>
        <p:grpSpPr bwMode="auto">
          <a:xfrm>
            <a:off x="487363" y="3319463"/>
            <a:ext cx="8377237" cy="2436812"/>
            <a:chOff x="336618" y="3596479"/>
            <a:chExt cx="8377478" cy="2436676"/>
          </a:xfrm>
        </p:grpSpPr>
        <p:sp>
          <p:nvSpPr>
            <p:cNvPr id="8" name="椭圆 7"/>
            <p:cNvSpPr/>
            <p:nvPr/>
          </p:nvSpPr>
          <p:spPr>
            <a:xfrm>
              <a:off x="336618" y="3596479"/>
              <a:ext cx="1603421" cy="243667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dirty="0"/>
                <a:t>存在漏洞的网络实体如操作系统和各种应用等</a:t>
              </a:r>
            </a:p>
          </p:txBody>
        </p:sp>
        <p:sp>
          <p:nvSpPr>
            <p:cNvPr id="9" name="椭圆 8"/>
            <p:cNvSpPr/>
            <p:nvPr/>
          </p:nvSpPr>
          <p:spPr>
            <a:xfrm>
              <a:off x="2616334" y="3596479"/>
              <a:ext cx="1536744" cy="243667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dirty="0"/>
                <a:t>漏洞被研究人员挖掘出来并在小范围内传播</a:t>
              </a:r>
            </a:p>
          </p:txBody>
        </p:sp>
        <p:sp>
          <p:nvSpPr>
            <p:cNvPr id="10" name="椭圆 9"/>
            <p:cNvSpPr/>
            <p:nvPr/>
          </p:nvSpPr>
          <p:spPr>
            <a:xfrm>
              <a:off x="4897636" y="3596479"/>
              <a:ext cx="1536744" cy="243667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dirty="0"/>
                <a:t>网络实体提供商暂时没有能力提供补丁，漏洞被广泛利用</a:t>
              </a:r>
            </a:p>
          </p:txBody>
        </p:sp>
        <p:sp>
          <p:nvSpPr>
            <p:cNvPr id="11" name="椭圆 10"/>
            <p:cNvSpPr/>
            <p:nvPr/>
          </p:nvSpPr>
          <p:spPr>
            <a:xfrm>
              <a:off x="7177352" y="3596479"/>
              <a:ext cx="1536744" cy="243667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dirty="0"/>
                <a:t>网络实体提供商和安全厂商给出最终解决方案，漏洞被封堵</a:t>
              </a:r>
            </a:p>
          </p:txBody>
        </p:sp>
        <p:sp>
          <p:nvSpPr>
            <p:cNvPr id="12" name="右箭头 11"/>
            <p:cNvSpPr/>
            <p:nvPr/>
          </p:nvSpPr>
          <p:spPr>
            <a:xfrm>
              <a:off x="1940039" y="4555275"/>
              <a:ext cx="671531" cy="519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右箭头 12"/>
            <p:cNvSpPr/>
            <p:nvPr/>
          </p:nvSpPr>
          <p:spPr>
            <a:xfrm>
              <a:off x="4153078" y="4555275"/>
              <a:ext cx="744558" cy="519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右箭头 13"/>
            <p:cNvSpPr/>
            <p:nvPr/>
          </p:nvSpPr>
          <p:spPr>
            <a:xfrm>
              <a:off x="6434380" y="4555275"/>
              <a:ext cx="742971" cy="519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6" name="矩形 15"/>
          <p:cNvSpPr/>
          <p:nvPr/>
        </p:nvSpPr>
        <p:spPr>
          <a:xfrm>
            <a:off x="3535363" y="5997575"/>
            <a:ext cx="2032000" cy="368300"/>
          </a:xfrm>
          <a:prstGeom prst="rect">
            <a:avLst/>
          </a:prstGeom>
        </p:spPr>
        <p:txBody>
          <a:bodyPr wrap="none">
            <a:spAutoFit/>
          </a:bodyPr>
          <a:lstStyle/>
          <a:p>
            <a:pPr eaLnBrk="1" fontAlgn="auto" hangingPunct="1">
              <a:spcBef>
                <a:spcPts val="0"/>
              </a:spcBef>
              <a:spcAft>
                <a:spcPts val="0"/>
              </a:spcAft>
              <a:defRPr/>
            </a:pPr>
            <a:r>
              <a:rPr lang="zh-CN" altLang="en-US" dirty="0">
                <a:latin typeface="+mn-ea"/>
              </a:rPr>
              <a:t>零日攻击生命周期</a:t>
            </a:r>
            <a:endParaRPr lang="zh-CN" altLang="en-US" dirty="0">
              <a:latin typeface="+mn-lt"/>
            </a:endParaRPr>
          </a:p>
        </p:txBody>
      </p:sp>
      <p:sp>
        <p:nvSpPr>
          <p:cNvPr id="17" name="动作按钮: 上一张 16">
            <a:hlinkClick r:id="" action="ppaction://hlinkshowjump?jump=lastslideviewed" highlightClick="1"/>
          </p:cNvPr>
          <p:cNvSpPr/>
          <p:nvPr/>
        </p:nvSpPr>
        <p:spPr>
          <a:xfrm>
            <a:off x="7743568" y="653638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Tree>
  </p:cSld>
  <p:clrMapOvr>
    <a:masterClrMapping/>
  </p:clrMapOvr>
  <p:transition spd="slow"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6" name="矩形 5"/>
          <p:cNvSpPr/>
          <p:nvPr/>
        </p:nvSpPr>
        <p:spPr>
          <a:xfrm>
            <a:off x="884085" y="2326703"/>
            <a:ext cx="7611522" cy="2616101"/>
          </a:xfrm>
          <a:prstGeom prst="rect">
            <a:avLst/>
          </a:prstGeom>
        </p:spPr>
        <p:txBody>
          <a:bodyPr wrap="square">
            <a:spAutoFit/>
          </a:bodyPr>
          <a:lstStyle/>
          <a:p>
            <a:pPr marL="469900" lvl="0" indent="-469900" defTabSz="914400" eaLnBrk="1" hangingPunct="1">
              <a:lnSpc>
                <a:spcPct val="90000"/>
              </a:lnSpc>
              <a:spcBef>
                <a:spcPct val="20000"/>
              </a:spcBef>
              <a:buClr>
                <a:srgbClr val="CC0000"/>
              </a:buClr>
              <a:buFont typeface="Wingdings" pitchFamily="2" charset="2"/>
              <a:buChar char="o"/>
              <a:defRPr/>
            </a:pPr>
            <a:r>
              <a:rPr lang="zh-CN" altLang="en-US" sz="3000" b="1" kern="0" dirty="0">
                <a:solidFill>
                  <a:srgbClr val="000000"/>
                </a:solidFill>
                <a:latin typeface="+mn-ea"/>
              </a:rPr>
              <a:t>虚拟化</a:t>
            </a:r>
            <a:r>
              <a:rPr lang="en-US" altLang="zh-CN" sz="3000" b="1" kern="0" dirty="0">
                <a:solidFill>
                  <a:srgbClr val="000000"/>
                </a:solidFill>
                <a:latin typeface="+mn-ea"/>
              </a:rPr>
              <a:t>(Virtualization)</a:t>
            </a:r>
          </a:p>
          <a:p>
            <a:pPr marL="928687" lvl="1" indent="-457200" defTabSz="914400" eaLnBrk="1" hangingPunct="1">
              <a:lnSpc>
                <a:spcPct val="90000"/>
              </a:lnSpc>
              <a:spcBef>
                <a:spcPct val="20000"/>
              </a:spcBef>
              <a:buClr>
                <a:srgbClr val="CC0000"/>
              </a:buClr>
              <a:buFont typeface="Wingdings" panose="05000000000000000000" pitchFamily="2" charset="2"/>
              <a:buChar char="u"/>
              <a:defRPr/>
            </a:pPr>
            <a:r>
              <a:rPr lang="zh-CN" altLang="en-US" sz="2600" kern="0" dirty="0">
                <a:solidFill>
                  <a:srgbClr val="000000"/>
                </a:solidFill>
                <a:latin typeface="+mn-ea"/>
              </a:rPr>
              <a:t>创建某种事物的虚拟</a:t>
            </a:r>
            <a:r>
              <a:rPr lang="en-US" altLang="zh-CN" sz="2600" kern="0" dirty="0">
                <a:solidFill>
                  <a:srgbClr val="000000"/>
                </a:solidFill>
                <a:latin typeface="+mn-ea"/>
              </a:rPr>
              <a:t>(</a:t>
            </a:r>
            <a:r>
              <a:rPr lang="zh-CN" altLang="en-US" sz="2600" kern="0" dirty="0">
                <a:solidFill>
                  <a:srgbClr val="000000"/>
                </a:solidFill>
                <a:latin typeface="+mn-ea"/>
              </a:rPr>
              <a:t>非真实</a:t>
            </a:r>
            <a:r>
              <a:rPr lang="en-US" altLang="zh-CN" sz="2600" kern="0" dirty="0">
                <a:solidFill>
                  <a:srgbClr val="000000"/>
                </a:solidFill>
                <a:latin typeface="+mn-ea"/>
              </a:rPr>
              <a:t>)</a:t>
            </a:r>
            <a:r>
              <a:rPr lang="zh-CN" altLang="en-US" sz="2600" kern="0" dirty="0">
                <a:solidFill>
                  <a:srgbClr val="000000"/>
                </a:solidFill>
                <a:latin typeface="+mn-ea"/>
              </a:rPr>
              <a:t>版本的方法和过程</a:t>
            </a:r>
            <a:r>
              <a:rPr lang="en-US" altLang="zh-CN" sz="2600" kern="0" dirty="0">
                <a:solidFill>
                  <a:srgbClr val="000000"/>
                </a:solidFill>
                <a:latin typeface="+mn-ea"/>
              </a:rPr>
              <a:t>. </a:t>
            </a:r>
          </a:p>
          <a:p>
            <a:pPr marL="469900" lvl="0" indent="-469900" defTabSz="914400" eaLnBrk="1" hangingPunct="1">
              <a:lnSpc>
                <a:spcPct val="90000"/>
              </a:lnSpc>
              <a:spcBef>
                <a:spcPct val="20000"/>
              </a:spcBef>
              <a:buClr>
                <a:srgbClr val="CC0000"/>
              </a:buClr>
              <a:buFont typeface="Wingdings" pitchFamily="2" charset="2"/>
              <a:buChar char="o"/>
              <a:defRPr/>
            </a:pPr>
            <a:r>
              <a:rPr lang="zh-CN" altLang="en-US" sz="3000" b="1" kern="0" dirty="0">
                <a:solidFill>
                  <a:srgbClr val="000000"/>
                </a:solidFill>
                <a:latin typeface="+mn-ea"/>
              </a:rPr>
              <a:t>虚拟</a:t>
            </a:r>
            <a:r>
              <a:rPr lang="en-US" altLang="zh-CN" sz="3000" b="1" kern="0" dirty="0">
                <a:solidFill>
                  <a:srgbClr val="000000"/>
                </a:solidFill>
                <a:latin typeface="+mn-ea"/>
              </a:rPr>
              <a:t>(Virtual)</a:t>
            </a:r>
          </a:p>
          <a:p>
            <a:pPr marL="928687" lvl="1" indent="-457200" defTabSz="914400" eaLnBrk="1" hangingPunct="1">
              <a:lnSpc>
                <a:spcPct val="90000"/>
              </a:lnSpc>
              <a:spcBef>
                <a:spcPct val="20000"/>
              </a:spcBef>
              <a:buClr>
                <a:srgbClr val="CC0000"/>
              </a:buClr>
              <a:buFont typeface="Wingdings" panose="05000000000000000000" pitchFamily="2" charset="2"/>
              <a:buChar char="u"/>
              <a:defRPr/>
            </a:pPr>
            <a:r>
              <a:rPr lang="zh-CN" altLang="en-US" sz="2600" kern="0" dirty="0">
                <a:solidFill>
                  <a:srgbClr val="000000"/>
                </a:solidFill>
                <a:latin typeface="+mn-ea"/>
              </a:rPr>
              <a:t>通常用于区分纯粹概念上的事物和拥有物理实体的事物</a:t>
            </a:r>
            <a:r>
              <a:rPr lang="en-US" altLang="zh-CN" sz="2600" kern="0" dirty="0">
                <a:solidFill>
                  <a:srgbClr val="000000"/>
                </a:solidFill>
                <a:latin typeface="+mn-ea"/>
              </a:rPr>
              <a:t>.</a:t>
            </a:r>
          </a:p>
        </p:txBody>
      </p:sp>
      <p:sp>
        <p:nvSpPr>
          <p:cNvPr id="7" name="标题 6"/>
          <p:cNvSpPr txBox="1">
            <a:spLocks/>
          </p:cNvSpPr>
          <p:nvPr/>
        </p:nvSpPr>
        <p:spPr bwMode="auto">
          <a:xfrm>
            <a:off x="884085" y="1333141"/>
            <a:ext cx="298133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虚拟化</a:t>
            </a:r>
          </a:p>
        </p:txBody>
      </p:sp>
    </p:spTree>
    <p:extLst>
      <p:ext uri="{BB962C8B-B14F-4D97-AF65-F5344CB8AC3E}">
        <p14:creationId xmlns:p14="http://schemas.microsoft.com/office/powerpoint/2010/main" val="2694832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文本框 2"/>
          <p:cNvSpPr txBox="1">
            <a:spLocks noChangeArrowheads="1"/>
          </p:cNvSpPr>
          <p:nvPr/>
        </p:nvSpPr>
        <p:spPr bwMode="auto">
          <a:xfrm>
            <a:off x="2890838" y="146051"/>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前沿理论：复杂性科学</a:t>
            </a:r>
          </a:p>
        </p:txBody>
      </p:sp>
      <p:sp>
        <p:nvSpPr>
          <p:cNvPr id="6" name="矩形 5"/>
          <p:cNvSpPr/>
          <p:nvPr/>
        </p:nvSpPr>
        <p:spPr>
          <a:xfrm>
            <a:off x="1028700" y="3114675"/>
            <a:ext cx="5000625" cy="646113"/>
          </a:xfrm>
          <a:prstGeom prst="rect">
            <a:avLst/>
          </a:prstGeom>
        </p:spPr>
        <p:txBody>
          <a:bodyPr>
            <a:spAutoFit/>
          </a:bodyPr>
          <a:lstStyle/>
          <a:p>
            <a:pPr eaLnBrk="1" fontAlgn="auto" hangingPunct="1">
              <a:spcBef>
                <a:spcPts val="0"/>
              </a:spcBef>
              <a:spcAft>
                <a:spcPts val="0"/>
              </a:spcAft>
              <a:defRPr/>
            </a:pPr>
            <a:r>
              <a:rPr lang="en-US" altLang="zh-CN" dirty="0">
                <a:latin typeface="+mn-ea"/>
              </a:rPr>
              <a:t>I think the next century will be the century of complexity.  ——Stephen </a:t>
            </a:r>
            <a:r>
              <a:rPr lang="en-US" altLang="zh-CN" dirty="0" err="1">
                <a:latin typeface="+mn-ea"/>
              </a:rPr>
              <a:t>Haking</a:t>
            </a:r>
            <a:endParaRPr lang="zh-CN" altLang="en-US" dirty="0">
              <a:latin typeface="+mn-ea"/>
            </a:endParaRPr>
          </a:p>
        </p:txBody>
      </p:sp>
      <p:sp>
        <p:nvSpPr>
          <p:cNvPr id="9" name="矩形 8"/>
          <p:cNvSpPr/>
          <p:nvPr/>
        </p:nvSpPr>
        <p:spPr>
          <a:xfrm>
            <a:off x="1028700" y="1135063"/>
            <a:ext cx="5230813" cy="646112"/>
          </a:xfrm>
          <a:prstGeom prst="rect">
            <a:avLst/>
          </a:prstGeom>
        </p:spPr>
        <p:txBody>
          <a:bodyPr>
            <a:spAutoFit/>
          </a:bodyPr>
          <a:lstStyle/>
          <a:p>
            <a:pPr eaLnBrk="1" fontAlgn="auto" hangingPunct="1">
              <a:spcBef>
                <a:spcPts val="0"/>
              </a:spcBef>
              <a:spcAft>
                <a:spcPts val="0"/>
              </a:spcAft>
              <a:defRPr/>
            </a:pPr>
            <a:r>
              <a:rPr lang="zh-CN" altLang="en-US" dirty="0">
                <a:latin typeface="+mn-ea"/>
              </a:rPr>
              <a:t>复杂性科学（</a:t>
            </a:r>
            <a:r>
              <a:rPr lang="en-US" altLang="zh-CN" dirty="0">
                <a:latin typeface="+mn-lt"/>
              </a:rPr>
              <a:t> Complexity Science</a:t>
            </a:r>
            <a:r>
              <a:rPr lang="zh-CN" altLang="en-US" dirty="0">
                <a:latin typeface="+mn-ea"/>
              </a:rPr>
              <a:t>）</a:t>
            </a:r>
            <a:r>
              <a:rPr lang="zh-CN" altLang="en-US" dirty="0">
                <a:latin typeface="+mn-lt"/>
              </a:rPr>
              <a:t>是当代科学发展的前沿领域之一</a:t>
            </a:r>
            <a:r>
              <a:rPr lang="zh-CN" altLang="en-US" dirty="0">
                <a:latin typeface="+mn-ea"/>
              </a:rPr>
              <a:t>。</a:t>
            </a:r>
            <a:endParaRPr lang="zh-CN" altLang="en-US" dirty="0">
              <a:latin typeface="+mn-lt"/>
            </a:endParaRPr>
          </a:p>
        </p:txBody>
      </p:sp>
      <p:sp>
        <p:nvSpPr>
          <p:cNvPr id="2" name="矩形 1"/>
          <p:cNvSpPr/>
          <p:nvPr/>
        </p:nvSpPr>
        <p:spPr>
          <a:xfrm>
            <a:off x="1028700" y="1830388"/>
            <a:ext cx="5000625" cy="954087"/>
          </a:xfrm>
          <a:prstGeom prst="rect">
            <a:avLst/>
          </a:prstGeom>
        </p:spPr>
        <p:txBody>
          <a:bodyPr>
            <a:spAutoFit/>
          </a:bodyPr>
          <a:lstStyle/>
          <a:p>
            <a:pPr eaLnBrk="1" fontAlgn="auto" hangingPunct="1">
              <a:spcBef>
                <a:spcPts val="0"/>
              </a:spcBef>
              <a:spcAft>
                <a:spcPts val="0"/>
              </a:spcAft>
              <a:defRPr/>
            </a:pPr>
            <a:r>
              <a:rPr lang="zh-CN" altLang="zh-CN" dirty="0">
                <a:latin typeface="+mn-lt"/>
              </a:rPr>
              <a:t>复杂</a:t>
            </a:r>
            <a:r>
              <a:rPr lang="zh-CN" altLang="en-US" dirty="0">
                <a:latin typeface="+mn-lt"/>
              </a:rPr>
              <a:t>性</a:t>
            </a:r>
            <a:r>
              <a:rPr lang="zh-CN" altLang="zh-CN" dirty="0">
                <a:latin typeface="+mn-lt"/>
              </a:rPr>
              <a:t>科学着重研究具有耗散结构、开放的动力学系统，这种系统由于负熵而产生并得到维持，也由于熵增而逐渐销蚀。</a:t>
            </a:r>
            <a:r>
              <a:rPr lang="en-US" altLang="zh-CN" dirty="0">
                <a:latin typeface="+mn-ea"/>
              </a:rPr>
              <a:t> ——</a:t>
            </a:r>
            <a:r>
              <a:rPr lang="zh-CN" altLang="en-US" dirty="0">
                <a:latin typeface="+mn-ea"/>
              </a:rPr>
              <a:t>伊利亚</a:t>
            </a:r>
            <a:r>
              <a:rPr lang="en-US" altLang="zh-CN" sz="2000" dirty="0">
                <a:latin typeface="+mn-ea"/>
                <a:sym typeface="Wingdings" panose="05000000000000000000" pitchFamily="2" charset="2"/>
              </a:rPr>
              <a:t></a:t>
            </a:r>
            <a:r>
              <a:rPr lang="zh-CN" altLang="zh-CN" dirty="0">
                <a:latin typeface="+mn-lt"/>
              </a:rPr>
              <a:t>普里高津</a:t>
            </a:r>
            <a:endParaRPr lang="zh-CN" altLang="en-US" dirty="0">
              <a:latin typeface="+mn-lt"/>
            </a:endParaRPr>
          </a:p>
        </p:txBody>
      </p:sp>
      <p:sp>
        <p:nvSpPr>
          <p:cNvPr id="11" name="矩形 10"/>
          <p:cNvSpPr/>
          <p:nvPr/>
        </p:nvSpPr>
        <p:spPr>
          <a:xfrm>
            <a:off x="1028701" y="4137025"/>
            <a:ext cx="7077074" cy="646113"/>
          </a:xfrm>
          <a:prstGeom prst="rect">
            <a:avLst/>
          </a:prstGeom>
        </p:spPr>
        <p:txBody>
          <a:bodyPr wrap="square">
            <a:spAutoFit/>
          </a:bodyPr>
          <a:lstStyle/>
          <a:p>
            <a:pPr eaLnBrk="1" fontAlgn="auto" hangingPunct="1">
              <a:spcBef>
                <a:spcPts val="0"/>
              </a:spcBef>
              <a:spcAft>
                <a:spcPts val="0"/>
              </a:spcAft>
              <a:defRPr/>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复杂</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性</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科学研究</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的</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对象是复杂系统</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，并且在方法论和思维模式上与经典科学（简单科学）有着完全不一样的观点。二者的主要区别</a:t>
            </a:r>
            <a:r>
              <a:rPr lang="zh-CN" altLang="en-US" dirty="0">
                <a:latin typeface="+mn-lt"/>
              </a:rPr>
              <a:t>：</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905" name="矩形 17"/>
          <p:cNvSpPr>
            <a:spLocks noChangeArrowheads="1"/>
          </p:cNvSpPr>
          <p:nvPr/>
        </p:nvSpPr>
        <p:spPr bwMode="auto">
          <a:xfrm>
            <a:off x="1028700" y="5032375"/>
            <a:ext cx="248920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非线性（</a:t>
            </a:r>
            <a:r>
              <a:rPr lang="en-US" altLang="zh-CN">
                <a:solidFill>
                  <a:schemeClr val="bg1"/>
                </a:solidFill>
              </a:rPr>
              <a:t>Non-linear</a:t>
            </a:r>
            <a:r>
              <a:rPr lang="zh-CN" altLang="en-US">
                <a:solidFill>
                  <a:schemeClr val="bg1"/>
                </a:solidFill>
              </a:rPr>
              <a:t>）</a:t>
            </a:r>
          </a:p>
        </p:txBody>
      </p:sp>
      <p:sp>
        <p:nvSpPr>
          <p:cNvPr id="21" name="矩形 20"/>
          <p:cNvSpPr/>
          <p:nvPr/>
        </p:nvSpPr>
        <p:spPr>
          <a:xfrm>
            <a:off x="927099" y="5507038"/>
            <a:ext cx="7178675" cy="646112"/>
          </a:xfrm>
          <a:prstGeom prst="rect">
            <a:avLst/>
          </a:prstGeom>
        </p:spPr>
        <p:txBody>
          <a:bodyPr wrap="square">
            <a:spAutoFit/>
          </a:bodyPr>
          <a:lstStyle/>
          <a:p>
            <a:pPr eaLnBrk="1" fontAlgn="auto" hangingPunct="1">
              <a:spcBef>
                <a:spcPts val="0"/>
              </a:spcBef>
              <a:spcAft>
                <a:spcPts val="0"/>
              </a:spcAft>
              <a:defRPr/>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系统的输入在给定的数量级上变化时，其输出的变化并不呈现出与之相呼应的线性关系</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mn-lt"/>
            </a:endParaRPr>
          </a:p>
        </p:txBody>
      </p:sp>
      <p:sp>
        <p:nvSpPr>
          <p:cNvPr id="80908" name="文本框 11"/>
          <p:cNvSpPr txBox="1">
            <a:spLocks noChangeArrowheads="1"/>
          </p:cNvSpPr>
          <p:nvPr/>
        </p:nvSpPr>
        <p:spPr bwMode="auto">
          <a:xfrm>
            <a:off x="1028700" y="6297613"/>
            <a:ext cx="4278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例子：现实世界中到处都是非线性系统</a:t>
            </a:r>
          </a:p>
        </p:txBody>
      </p:sp>
      <p:pic>
        <p:nvPicPr>
          <p:cNvPr id="3" name="图片 2"/>
          <p:cNvPicPr>
            <a:picLocks noChangeAspect="1"/>
          </p:cNvPicPr>
          <p:nvPr/>
        </p:nvPicPr>
        <p:blipFill>
          <a:blip r:embed="rId2"/>
          <a:stretch>
            <a:fillRect/>
          </a:stretch>
        </p:blipFill>
        <p:spPr>
          <a:xfrm>
            <a:off x="1028700" y="1135063"/>
            <a:ext cx="6958634" cy="5157576"/>
          </a:xfrm>
          <a:prstGeom prst="rect">
            <a:avLst/>
          </a:prstGeom>
        </p:spPr>
      </p:pic>
      <p:pic>
        <p:nvPicPr>
          <p:cNvPr id="4" name="图片 3"/>
          <p:cNvPicPr>
            <a:picLocks noChangeAspect="1"/>
          </p:cNvPicPr>
          <p:nvPr/>
        </p:nvPicPr>
        <p:blipFill>
          <a:blip r:embed="rId3"/>
          <a:stretch>
            <a:fillRect/>
          </a:stretch>
        </p:blipFill>
        <p:spPr>
          <a:xfrm>
            <a:off x="2044389" y="1135063"/>
            <a:ext cx="5150472" cy="5173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3"/>
                                        </p:tgtEl>
                                      </p:cBhvr>
                                      <p:by x="30000" y="30000"/>
                                    </p:animScale>
                                  </p:childTnLst>
                                </p:cTn>
                              </p:par>
                              <p:par>
                                <p:cTn id="14" presetID="0" presetClass="path" presetSubtype="0" accel="50000" decel="50000" fill="hold" nodeType="withEffect">
                                  <p:stCondLst>
                                    <p:cond delay="0"/>
                                  </p:stCondLst>
                                  <p:childTnLst>
                                    <p:animMotion origin="layout" path="M -0.03559 0.00277 L 0.33698 -0.28172 " pathEditMode="relative" rAng="0" ptsTypes="AA">
                                      <p:cBhvr>
                                        <p:cTn id="15" dur="2000" fill="hold"/>
                                        <p:tgtEl>
                                          <p:spTgt spid="3"/>
                                        </p:tgtEl>
                                        <p:attrNameLst>
                                          <p:attrName>ppt_x</p:attrName>
                                          <p:attrName>ppt_y</p:attrName>
                                        </p:attrNameLst>
                                      </p:cBhvr>
                                      <p:rCtr x="18628" y="-14236"/>
                                    </p:animMotion>
                                  </p:childTnLst>
                                </p:cTn>
                              </p:par>
                            </p:childTnLst>
                          </p:cTn>
                        </p:par>
                        <p:par>
                          <p:cTn id="16" fill="hold">
                            <p:stCondLst>
                              <p:cond delay="2000"/>
                            </p:stCondLst>
                            <p:childTnLst>
                              <p:par>
                                <p:cTn id="17" presetID="22" presetClass="entr" presetSubtype="4"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4"/>
                                        </p:tgtEl>
                                      </p:cBhvr>
                                      <p:by x="30000" y="30000"/>
                                    </p:animScale>
                                  </p:childTnLst>
                                </p:cTn>
                              </p:par>
                              <p:par>
                                <p:cTn id="31" presetID="0" presetClass="path" presetSubtype="0" accel="50000" decel="50000" fill="hold" nodeType="withEffect">
                                  <p:stCondLst>
                                    <p:cond delay="0"/>
                                  </p:stCondLst>
                                  <p:childTnLst>
                                    <p:animMotion origin="layout" path="M -0.01077 -0.00671 L 0.32743 -0.0449 " pathEditMode="relative" rAng="0" ptsTypes="AA">
                                      <p:cBhvr>
                                        <p:cTn id="32" dur="2000" fill="hold"/>
                                        <p:tgtEl>
                                          <p:spTgt spid="4"/>
                                        </p:tgtEl>
                                        <p:attrNameLst>
                                          <p:attrName>ppt_x</p:attrName>
                                          <p:attrName>ppt_y</p:attrName>
                                        </p:attrNameLst>
                                      </p:cBhvr>
                                      <p:rCtr x="16910" y="-1921"/>
                                    </p:animMotion>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0905"/>
                                        </p:tgtEl>
                                        <p:attrNameLst>
                                          <p:attrName>style.visibility</p:attrName>
                                        </p:attrNameLst>
                                      </p:cBhvr>
                                      <p:to>
                                        <p:strVal val="visible"/>
                                      </p:to>
                                    </p:set>
                                    <p:animEffect transition="in" filter="fade">
                                      <p:cBhvr>
                                        <p:cTn id="46" dur="1000"/>
                                        <p:tgtEl>
                                          <p:spTgt spid="80905"/>
                                        </p:tgtEl>
                                      </p:cBhvr>
                                    </p:animEffect>
                                    <p:anim calcmode="lin" valueType="num">
                                      <p:cBhvr>
                                        <p:cTn id="47" dur="1000" fill="hold"/>
                                        <p:tgtEl>
                                          <p:spTgt spid="80905"/>
                                        </p:tgtEl>
                                        <p:attrNameLst>
                                          <p:attrName>ppt_x</p:attrName>
                                        </p:attrNameLst>
                                      </p:cBhvr>
                                      <p:tavLst>
                                        <p:tav tm="0">
                                          <p:val>
                                            <p:strVal val="#ppt_x"/>
                                          </p:val>
                                        </p:tav>
                                        <p:tav tm="100000">
                                          <p:val>
                                            <p:strVal val="#ppt_x"/>
                                          </p:val>
                                        </p:tav>
                                      </p:tavLst>
                                    </p:anim>
                                    <p:anim calcmode="lin" valueType="num">
                                      <p:cBhvr>
                                        <p:cTn id="48" dur="1000" fill="hold"/>
                                        <p:tgtEl>
                                          <p:spTgt spid="8090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arn(inVertical)">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908"/>
                                        </p:tgtEl>
                                        <p:attrNameLst>
                                          <p:attrName>style.visibility</p:attrName>
                                        </p:attrNameLst>
                                      </p:cBhvr>
                                      <p:to>
                                        <p:strVal val="visible"/>
                                      </p:to>
                                    </p:set>
                                    <p:animEffect transition="in" filter="wipe(down)">
                                      <p:cBhvr>
                                        <p:cTn id="58" dur="500"/>
                                        <p:tgtEl>
                                          <p:spTgt spid="80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1" grpId="0"/>
      <p:bldP spid="80905" grpId="0" animBg="1"/>
      <p:bldP spid="21" grpId="0"/>
      <p:bldP spid="8090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矩形 4"/>
          <p:cNvSpPr>
            <a:spLocks noChangeArrowheads="1"/>
          </p:cNvSpPr>
          <p:nvPr/>
        </p:nvSpPr>
        <p:spPr bwMode="auto">
          <a:xfrm>
            <a:off x="1401763" y="4138613"/>
            <a:ext cx="2660650" cy="4000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000" b="1">
                <a:solidFill>
                  <a:schemeClr val="bg1"/>
                </a:solidFill>
                <a:latin typeface="仿宋_GB2312"/>
                <a:ea typeface="仿宋_GB2312"/>
                <a:cs typeface="仿宋_GB2312"/>
              </a:rPr>
              <a:t>涌现（</a:t>
            </a:r>
            <a:r>
              <a:rPr lang="en-US" altLang="zh-CN" sz="2000" b="1">
                <a:solidFill>
                  <a:schemeClr val="bg1"/>
                </a:solidFill>
                <a:latin typeface="仿宋_GB2312"/>
                <a:ea typeface="仿宋_GB2312"/>
                <a:cs typeface="仿宋_GB2312"/>
              </a:rPr>
              <a:t>E</a:t>
            </a:r>
            <a:r>
              <a:rPr lang="zh-CN" altLang="zh-CN" sz="2000">
                <a:solidFill>
                  <a:schemeClr val="bg1"/>
                </a:solidFill>
              </a:rPr>
              <a:t>mergence</a:t>
            </a:r>
            <a:r>
              <a:rPr lang="zh-CN" altLang="en-US" sz="2000" b="1">
                <a:solidFill>
                  <a:schemeClr val="bg1"/>
                </a:solidFill>
                <a:latin typeface="仿宋_GB2312"/>
                <a:ea typeface="仿宋_GB2312"/>
                <a:cs typeface="仿宋_GB2312"/>
              </a:rPr>
              <a:t>）</a:t>
            </a:r>
            <a:endParaRPr lang="zh-CN" altLang="en-US" sz="2000">
              <a:solidFill>
                <a:schemeClr val="bg1"/>
              </a:solidFill>
            </a:endParaRPr>
          </a:p>
        </p:txBody>
      </p:sp>
      <p:sp>
        <p:nvSpPr>
          <p:cNvPr id="6" name="矩形 5"/>
          <p:cNvSpPr/>
          <p:nvPr/>
        </p:nvSpPr>
        <p:spPr>
          <a:xfrm>
            <a:off x="1287463" y="4643438"/>
            <a:ext cx="5283200" cy="923925"/>
          </a:xfrm>
          <a:prstGeom prst="rect">
            <a:avLst/>
          </a:prstGeom>
        </p:spPr>
        <p:txBody>
          <a:bodyPr>
            <a:spAutoFit/>
          </a:bodyPr>
          <a:lstStyle/>
          <a:p>
            <a:pPr eaLnBrk="1" fontAlgn="auto" hangingPunct="1">
              <a:spcBef>
                <a:spcPts val="0"/>
              </a:spcBef>
              <a:spcAft>
                <a:spcPts val="0"/>
              </a:spcAft>
              <a:defRPr/>
            </a:pPr>
            <a:r>
              <a:rPr lang="zh-CN" altLang="en-US" dirty="0">
                <a:latin typeface="+mn-ea"/>
              </a:rPr>
              <a:t>内部元素通过非线性相互作用，在宏观层次上产生出新的、元素不具有的整体属性，表现为整体斑图、模式等。</a:t>
            </a:r>
          </a:p>
        </p:txBody>
      </p:sp>
      <p:pic>
        <p:nvPicPr>
          <p:cNvPr id="8192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27863" y="4257675"/>
            <a:ext cx="13430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矩形 10"/>
          <p:cNvSpPr>
            <a:spLocks noChangeArrowheads="1"/>
          </p:cNvSpPr>
          <p:nvPr/>
        </p:nvSpPr>
        <p:spPr bwMode="auto">
          <a:xfrm>
            <a:off x="1287463" y="1719263"/>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在没有外界指令和控制的情况下，系统各组成部分能够自行组织和协调各自行为，从而使系统能够自主地从无序走向有序，形成有结构的系统。</a:t>
            </a:r>
          </a:p>
        </p:txBody>
      </p:sp>
      <p:sp>
        <p:nvSpPr>
          <p:cNvPr id="81927" name="矩形 11"/>
          <p:cNvSpPr>
            <a:spLocks noChangeArrowheads="1"/>
          </p:cNvSpPr>
          <p:nvPr/>
        </p:nvSpPr>
        <p:spPr bwMode="auto">
          <a:xfrm>
            <a:off x="1401763" y="1266825"/>
            <a:ext cx="3603625" cy="4000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000" b="1">
                <a:solidFill>
                  <a:schemeClr val="bg1"/>
                </a:solidFill>
                <a:latin typeface="仿宋_GB2312"/>
                <a:ea typeface="仿宋_GB2312"/>
                <a:cs typeface="仿宋_GB2312"/>
              </a:rPr>
              <a:t>自组织（</a:t>
            </a:r>
            <a:r>
              <a:rPr lang="en-US" altLang="zh-CN" sz="2000">
                <a:solidFill>
                  <a:schemeClr val="bg1"/>
                </a:solidFill>
              </a:rPr>
              <a:t> Self-organization</a:t>
            </a:r>
            <a:r>
              <a:rPr lang="zh-CN" altLang="en-US" sz="2000">
                <a:solidFill>
                  <a:schemeClr val="bg1"/>
                </a:solidFill>
              </a:rPr>
              <a:t>）</a:t>
            </a:r>
          </a:p>
        </p:txBody>
      </p:sp>
      <p:pic>
        <p:nvPicPr>
          <p:cNvPr id="81928"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5550" y="1454150"/>
            <a:ext cx="2414588"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9" name="文本框 1"/>
          <p:cNvSpPr txBox="1">
            <a:spLocks noChangeArrowheads="1"/>
          </p:cNvSpPr>
          <p:nvPr/>
        </p:nvSpPr>
        <p:spPr bwMode="auto">
          <a:xfrm>
            <a:off x="1401763" y="2925763"/>
            <a:ext cx="2527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例子：蚁山、蜂巢等</a:t>
            </a:r>
          </a:p>
        </p:txBody>
      </p:sp>
      <p:sp>
        <p:nvSpPr>
          <p:cNvPr id="8" name="矩形 7"/>
          <p:cNvSpPr/>
          <p:nvPr/>
        </p:nvSpPr>
        <p:spPr>
          <a:xfrm>
            <a:off x="1401763" y="5672138"/>
            <a:ext cx="2954337" cy="369887"/>
          </a:xfrm>
          <a:prstGeom prst="rect">
            <a:avLst/>
          </a:prstGeom>
        </p:spPr>
        <p:txBody>
          <a:bodyPr wrap="none">
            <a:spAutoFit/>
          </a:bodyPr>
          <a:lstStyle/>
          <a:p>
            <a:pPr eaLnBrk="1" fontAlgn="auto" hangingPunct="1">
              <a:spcBef>
                <a:spcPts val="0"/>
              </a:spcBef>
              <a:spcAft>
                <a:spcPts val="0"/>
              </a:spcAft>
              <a:defRPr/>
            </a:pPr>
            <a:r>
              <a:rPr lang="zh-CN" altLang="en-US" dirty="0">
                <a:latin typeface="+mn-ea"/>
              </a:rPr>
              <a:t>例子：大脑的神经网络系统</a:t>
            </a:r>
            <a:endParaRPr lang="zh-CN" altLang="en-US" dirty="0">
              <a:latin typeface="+mn-lt"/>
            </a:endParaRPr>
          </a:p>
        </p:txBody>
      </p:sp>
      <p:sp>
        <p:nvSpPr>
          <p:cNvPr id="11" name="文本框 2"/>
          <p:cNvSpPr txBox="1">
            <a:spLocks noChangeArrowheads="1"/>
          </p:cNvSpPr>
          <p:nvPr/>
        </p:nvSpPr>
        <p:spPr bwMode="auto">
          <a:xfrm>
            <a:off x="2890838" y="146051"/>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前沿理论：复杂性科学</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矩形 8"/>
          <p:cNvSpPr>
            <a:spLocks noChangeArrowheads="1"/>
          </p:cNvSpPr>
          <p:nvPr/>
        </p:nvSpPr>
        <p:spPr bwMode="auto">
          <a:xfrm>
            <a:off x="1431925" y="1820664"/>
            <a:ext cx="457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20000"/>
              </a:spcBef>
              <a:buClr>
                <a:schemeClr val="hlink"/>
              </a:buClr>
              <a:buSzPct val="65000"/>
              <a:buFontTx/>
              <a:buNone/>
            </a:pPr>
            <a:r>
              <a:rPr lang="zh-CN" altLang="en-US" dirty="0">
                <a:solidFill>
                  <a:schemeClr val="tx1"/>
                </a:solidFill>
              </a:rPr>
              <a:t>也称为不可逆性。通过与环境和其它系统的相互作用与内部的自组织，使系统发展到新的阶段，并且不可恢复到以前的阶段。</a:t>
            </a:r>
          </a:p>
        </p:txBody>
      </p:sp>
      <p:sp>
        <p:nvSpPr>
          <p:cNvPr id="82948" name="矩形 9"/>
          <p:cNvSpPr>
            <a:spLocks noChangeArrowheads="1"/>
          </p:cNvSpPr>
          <p:nvPr/>
        </p:nvSpPr>
        <p:spPr bwMode="auto">
          <a:xfrm>
            <a:off x="1431925" y="1132880"/>
            <a:ext cx="2320925" cy="4000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000">
                <a:solidFill>
                  <a:schemeClr val="bg1"/>
                </a:solidFill>
              </a:rPr>
              <a:t>演化（</a:t>
            </a:r>
            <a:r>
              <a:rPr lang="en-US" altLang="zh-CN" sz="2000" b="1">
                <a:solidFill>
                  <a:schemeClr val="bg1"/>
                </a:solidFill>
              </a:rPr>
              <a:t>E</a:t>
            </a:r>
            <a:r>
              <a:rPr lang="zh-CN" altLang="zh-CN" sz="2000" b="1">
                <a:solidFill>
                  <a:schemeClr val="bg1"/>
                </a:solidFill>
              </a:rPr>
              <a:t>volution</a:t>
            </a:r>
            <a:r>
              <a:rPr lang="zh-CN" altLang="en-US" sz="2000">
                <a:solidFill>
                  <a:schemeClr val="bg1"/>
                </a:solidFill>
              </a:rPr>
              <a:t>）</a:t>
            </a:r>
          </a:p>
        </p:txBody>
      </p:sp>
      <p:sp>
        <p:nvSpPr>
          <p:cNvPr id="82949" name="矩形 1"/>
          <p:cNvSpPr>
            <a:spLocks noChangeArrowheads="1"/>
          </p:cNvSpPr>
          <p:nvPr/>
        </p:nvSpPr>
        <p:spPr bwMode="auto">
          <a:xfrm>
            <a:off x="1466850" y="2874963"/>
            <a:ext cx="24923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lnSpc>
                <a:spcPct val="80000"/>
              </a:lnSpc>
              <a:spcBef>
                <a:spcPct val="20000"/>
              </a:spcBef>
              <a:buClr>
                <a:schemeClr val="hlink"/>
              </a:buClr>
              <a:buSzPct val="65000"/>
              <a:buFontTx/>
              <a:buNone/>
            </a:pPr>
            <a:r>
              <a:rPr lang="zh-CN" altLang="en-US">
                <a:solidFill>
                  <a:schemeClr val="tx1"/>
                </a:solidFill>
              </a:rPr>
              <a:t>例子：生物种群的进化</a:t>
            </a:r>
          </a:p>
        </p:txBody>
      </p:sp>
      <p:pic>
        <p:nvPicPr>
          <p:cNvPr id="8295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6638" y="1365250"/>
            <a:ext cx="2643187"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1" name="文本框 4"/>
          <p:cNvSpPr txBox="1">
            <a:spLocks noChangeArrowheads="1"/>
          </p:cNvSpPr>
          <p:nvPr/>
        </p:nvSpPr>
        <p:spPr bwMode="auto">
          <a:xfrm>
            <a:off x="1431925" y="3385666"/>
            <a:ext cx="72024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值得注意的是：演化包含了“进化”和“退化”两种形式，而且这二者形式常常是相伴出现。比如，计算机在带来效率的同时，人们的计算能力和记忆能力却退化了。</a:t>
            </a:r>
          </a:p>
        </p:txBody>
      </p:sp>
      <p:sp>
        <p:nvSpPr>
          <p:cNvPr id="82952" name="文本框 5"/>
          <p:cNvSpPr txBox="1">
            <a:spLocks noChangeArrowheads="1"/>
          </p:cNvSpPr>
          <p:nvPr/>
        </p:nvSpPr>
        <p:spPr bwMode="auto">
          <a:xfrm>
            <a:off x="1431925" y="5283522"/>
            <a:ext cx="7202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演化也是复杂性科学和经典科学最重要的区别之一。在牛顿</a:t>
            </a:r>
            <a:r>
              <a:rPr lang="en-US" altLang="zh-CN" dirty="0">
                <a:solidFill>
                  <a:schemeClr val="tx1"/>
                </a:solidFill>
              </a:rPr>
              <a:t>-</a:t>
            </a:r>
            <a:r>
              <a:rPr lang="zh-CN" altLang="en-US" dirty="0">
                <a:solidFill>
                  <a:schemeClr val="tx1"/>
                </a:solidFill>
              </a:rPr>
              <a:t>笛卡尔的世界里，一切都是可逆的，时间只是一个坐标。</a:t>
            </a:r>
          </a:p>
        </p:txBody>
      </p:sp>
      <p:sp>
        <p:nvSpPr>
          <p:cNvPr id="82953" name="矩形 6"/>
          <p:cNvSpPr>
            <a:spLocks noChangeArrowheads="1"/>
          </p:cNvSpPr>
          <p:nvPr/>
        </p:nvSpPr>
        <p:spPr bwMode="auto">
          <a:xfrm>
            <a:off x="1466850" y="4586288"/>
            <a:ext cx="784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也许，达尔文的</a:t>
            </a:r>
            <a:r>
              <a:rPr lang="zh-CN" altLang="zh-CN" dirty="0">
                <a:solidFill>
                  <a:schemeClr val="tx1"/>
                </a:solidFill>
              </a:rPr>
              <a:t>“Theory of evolution</a:t>
            </a:r>
            <a:r>
              <a:rPr lang="zh-CN" altLang="en-US" dirty="0">
                <a:solidFill>
                  <a:schemeClr val="tx1"/>
                </a:solidFill>
              </a:rPr>
              <a:t>”翻译成“演化论”应该更为恰当。</a:t>
            </a:r>
          </a:p>
        </p:txBody>
      </p:sp>
      <p:sp>
        <p:nvSpPr>
          <p:cNvPr id="10" name="文本框 2"/>
          <p:cNvSpPr txBox="1">
            <a:spLocks noChangeArrowheads="1"/>
          </p:cNvSpPr>
          <p:nvPr/>
        </p:nvSpPr>
        <p:spPr bwMode="auto">
          <a:xfrm>
            <a:off x="2890838" y="146051"/>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前沿理论：复杂性科学</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文本框 2"/>
          <p:cNvSpPr txBox="1">
            <a:spLocks noChangeArrowheads="1"/>
          </p:cNvSpPr>
          <p:nvPr/>
        </p:nvSpPr>
        <p:spPr bwMode="auto">
          <a:xfrm>
            <a:off x="1725468" y="104775"/>
            <a:ext cx="6346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前沿理论：复杂性科学的研究方法</a:t>
            </a:r>
          </a:p>
        </p:txBody>
      </p:sp>
      <p:sp>
        <p:nvSpPr>
          <p:cNvPr id="83971" name="文本框 3"/>
          <p:cNvSpPr txBox="1">
            <a:spLocks noChangeArrowheads="1"/>
          </p:cNvSpPr>
          <p:nvPr/>
        </p:nvSpPr>
        <p:spPr bwMode="auto">
          <a:xfrm>
            <a:off x="1292225" y="1252538"/>
            <a:ext cx="3478213"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复杂网络（</a:t>
            </a:r>
            <a:r>
              <a:rPr lang="en-US" altLang="zh-CN">
                <a:solidFill>
                  <a:schemeClr val="bg1"/>
                </a:solidFill>
              </a:rPr>
              <a:t>Complex Network</a:t>
            </a:r>
            <a:r>
              <a:rPr lang="zh-CN" altLang="en-US">
                <a:solidFill>
                  <a:schemeClr val="bg1"/>
                </a:solidFill>
              </a:rPr>
              <a:t>）</a:t>
            </a:r>
          </a:p>
        </p:txBody>
      </p:sp>
      <p:sp>
        <p:nvSpPr>
          <p:cNvPr id="5" name="矩形 4"/>
          <p:cNvSpPr/>
          <p:nvPr/>
        </p:nvSpPr>
        <p:spPr>
          <a:xfrm>
            <a:off x="1149350" y="1862138"/>
            <a:ext cx="5264150" cy="368300"/>
          </a:xfrm>
          <a:prstGeom prst="rect">
            <a:avLst/>
          </a:prstGeom>
        </p:spPr>
        <p:txBody>
          <a:bodyPr wrap="none">
            <a:spAutoFit/>
          </a:bodyPr>
          <a:lstStyle/>
          <a:p>
            <a:pPr eaLnBrk="1" fontAlgn="auto" hangingPunct="1">
              <a:spcBef>
                <a:spcPts val="0"/>
              </a:spcBef>
              <a:spcAft>
                <a:spcPts val="0"/>
              </a:spcAft>
              <a:defRPr/>
            </a:pPr>
            <a:r>
              <a:rPr lang="en-US" altLang="zh-CN" dirty="0">
                <a:latin typeface="+mn-ea"/>
              </a:rPr>
              <a:t>Leonhard Euler</a:t>
            </a:r>
            <a:r>
              <a:rPr lang="zh-CN" altLang="en-US" dirty="0">
                <a:latin typeface="+mn-ea"/>
              </a:rPr>
              <a:t>，哥尼斯堡七桥问题（十八世纪）</a:t>
            </a:r>
            <a:endParaRPr lang="en-US" altLang="zh-CN" dirty="0">
              <a:latin typeface="+mn-ea"/>
            </a:endParaRPr>
          </a:p>
        </p:txBody>
      </p:sp>
      <p:pic>
        <p:nvPicPr>
          <p:cNvPr id="8397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625" y="2882900"/>
            <a:ext cx="1433513"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文本框 7"/>
          <p:cNvSpPr txBox="1">
            <a:spLocks noChangeArrowheads="1"/>
          </p:cNvSpPr>
          <p:nvPr/>
        </p:nvSpPr>
        <p:spPr bwMode="auto">
          <a:xfrm>
            <a:off x="1149350" y="2579688"/>
            <a:ext cx="4375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ja-JP">
                <a:solidFill>
                  <a:srgbClr val="0000FF"/>
                </a:solidFill>
                <a:latin typeface="幼圆" panose="02010509060101010101" pitchFamily="49" charset="-122"/>
                <a:ea typeface="幼圆" panose="02010509060101010101" pitchFamily="49" charset="-122"/>
              </a:rPr>
              <a:t>P</a:t>
            </a:r>
            <a:r>
              <a:rPr lang="en-US" altLang="ja-JP">
                <a:solidFill>
                  <a:srgbClr val="0000FF"/>
                </a:solidFill>
                <a:latin typeface="幼圆" panose="02010509060101010101" pitchFamily="49" charset="-122"/>
                <a:ea typeface="幼圆" panose="02010509060101010101" pitchFamily="49" charset="-122"/>
                <a:cs typeface="Times New Roman" panose="02020603050405020304" pitchFamily="18" charset="0"/>
              </a:rPr>
              <a:t>á</a:t>
            </a:r>
            <a:r>
              <a:rPr lang="en-US" altLang="ja-JP">
                <a:solidFill>
                  <a:srgbClr val="0000FF"/>
                </a:solidFill>
                <a:latin typeface="幼圆" panose="02010509060101010101" pitchFamily="49" charset="-122"/>
                <a:ea typeface="幼圆" panose="02010509060101010101" pitchFamily="49" charset="-122"/>
              </a:rPr>
              <a:t>l Erdös</a:t>
            </a:r>
            <a:r>
              <a:rPr lang="zh-CN" altLang="en-US">
                <a:solidFill>
                  <a:schemeClr val="tx1"/>
                </a:solidFill>
                <a:latin typeface="幼圆" panose="02010509060101010101" pitchFamily="49" charset="-122"/>
              </a:rPr>
              <a:t>，随机图</a:t>
            </a:r>
            <a:r>
              <a:rPr lang="en-US" altLang="zh-CN">
                <a:solidFill>
                  <a:schemeClr val="tx1"/>
                </a:solidFill>
                <a:latin typeface="幼圆" panose="02010509060101010101" pitchFamily="49" charset="-122"/>
              </a:rPr>
              <a:t>(1959</a:t>
            </a:r>
            <a:r>
              <a:rPr lang="zh-CN" altLang="en-US">
                <a:solidFill>
                  <a:schemeClr val="tx1"/>
                </a:solidFill>
                <a:latin typeface="幼圆" panose="02010509060101010101" pitchFamily="49" charset="-122"/>
              </a:rPr>
              <a:t>年）</a:t>
            </a:r>
          </a:p>
        </p:txBody>
      </p:sp>
      <p:sp>
        <p:nvSpPr>
          <p:cNvPr id="83975" name="矩形 8"/>
          <p:cNvSpPr>
            <a:spLocks noChangeArrowheads="1"/>
          </p:cNvSpPr>
          <p:nvPr/>
        </p:nvSpPr>
        <p:spPr bwMode="auto">
          <a:xfrm>
            <a:off x="1149350" y="3297238"/>
            <a:ext cx="3895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latin typeface="Arial" panose="020B0604020202020204" pitchFamily="34" charset="0"/>
              </a:rPr>
              <a:t>D. J. Watts</a:t>
            </a:r>
            <a:r>
              <a:rPr lang="zh-CN" altLang="en-US">
                <a:solidFill>
                  <a:schemeClr val="tx1"/>
                </a:solidFill>
                <a:latin typeface="Arial" panose="020B0604020202020204" pitchFamily="34" charset="0"/>
              </a:rPr>
              <a:t>，小世界网络（</a:t>
            </a:r>
            <a:r>
              <a:rPr lang="en-US" altLang="zh-CN">
                <a:solidFill>
                  <a:schemeClr val="tx1"/>
                </a:solidFill>
                <a:latin typeface="Arial" panose="020B0604020202020204" pitchFamily="34" charset="0"/>
              </a:rPr>
              <a:t>1998</a:t>
            </a:r>
            <a:r>
              <a:rPr lang="zh-CN" altLang="en-US">
                <a:solidFill>
                  <a:schemeClr val="tx1"/>
                </a:solidFill>
                <a:latin typeface="Arial" panose="020B0604020202020204" pitchFamily="34" charset="0"/>
              </a:rPr>
              <a:t>年）</a:t>
            </a:r>
            <a:endParaRPr lang="zh-CN" altLang="en-US">
              <a:solidFill>
                <a:schemeClr val="tx1"/>
              </a:solidFill>
            </a:endParaRPr>
          </a:p>
        </p:txBody>
      </p:sp>
      <p:sp>
        <p:nvSpPr>
          <p:cNvPr id="83976" name="矩形 9"/>
          <p:cNvSpPr>
            <a:spLocks noChangeArrowheads="1"/>
          </p:cNvSpPr>
          <p:nvPr/>
        </p:nvSpPr>
        <p:spPr bwMode="auto">
          <a:xfrm>
            <a:off x="1149350" y="4014788"/>
            <a:ext cx="4302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en-US">
                <a:solidFill>
                  <a:schemeClr val="tx1"/>
                </a:solidFill>
                <a:latin typeface="Arial" panose="020B0604020202020204" pitchFamily="34" charset="0"/>
              </a:rPr>
              <a:t>A.-L. Barabasi</a:t>
            </a:r>
            <a:r>
              <a:rPr lang="zh-CN" altLang="en-US">
                <a:solidFill>
                  <a:schemeClr val="tx1"/>
                </a:solidFill>
                <a:latin typeface="Arial" panose="020B0604020202020204" pitchFamily="34" charset="0"/>
              </a:rPr>
              <a:t>，无标度网络（</a:t>
            </a:r>
            <a:r>
              <a:rPr lang="en-US" altLang="zh-CN">
                <a:solidFill>
                  <a:schemeClr val="tx1"/>
                </a:solidFill>
                <a:latin typeface="Arial" panose="020B0604020202020204" pitchFamily="34" charset="0"/>
              </a:rPr>
              <a:t>1999</a:t>
            </a:r>
            <a:r>
              <a:rPr lang="zh-CN" altLang="en-US">
                <a:solidFill>
                  <a:schemeClr val="tx1"/>
                </a:solidFill>
                <a:latin typeface="Arial" panose="020B0604020202020204" pitchFamily="34" charset="0"/>
              </a:rPr>
              <a:t>年）</a:t>
            </a:r>
            <a:r>
              <a:rPr lang="en-US" altLang="zh-CN">
                <a:solidFill>
                  <a:schemeClr val="tx1"/>
                </a:solidFill>
                <a:latin typeface="Arial" panose="020B0604020202020204" pitchFamily="34" charset="0"/>
              </a:rPr>
              <a:t> </a:t>
            </a:r>
            <a:endParaRPr lang="zh-CN" altLang="en-US">
              <a:solidFill>
                <a:schemeClr val="tx1"/>
              </a:solidFill>
            </a:endParaRPr>
          </a:p>
        </p:txBody>
      </p:sp>
      <p:pic>
        <p:nvPicPr>
          <p:cNvPr id="83977"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7738" y="4768850"/>
            <a:ext cx="2386012"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8"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9688" y="4732338"/>
            <a:ext cx="4054475"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9"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16650" y="1101725"/>
            <a:ext cx="2557463"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文本框 3"/>
          <p:cNvSpPr txBox="1">
            <a:spLocks noChangeArrowheads="1"/>
          </p:cNvSpPr>
          <p:nvPr/>
        </p:nvSpPr>
        <p:spPr bwMode="auto">
          <a:xfrm>
            <a:off x="1263650" y="1285875"/>
            <a:ext cx="1884363"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分形（</a:t>
            </a:r>
            <a:r>
              <a:rPr lang="en-US" altLang="zh-CN">
                <a:solidFill>
                  <a:schemeClr val="bg1"/>
                </a:solidFill>
              </a:rPr>
              <a:t>Fractal</a:t>
            </a:r>
            <a:r>
              <a:rPr lang="zh-CN" altLang="en-US">
                <a:solidFill>
                  <a:schemeClr val="bg1"/>
                </a:solidFill>
              </a:rPr>
              <a:t>）</a:t>
            </a:r>
          </a:p>
        </p:txBody>
      </p:sp>
      <p:sp>
        <p:nvSpPr>
          <p:cNvPr id="84995" name="矩形 4"/>
          <p:cNvSpPr>
            <a:spLocks noChangeArrowheads="1"/>
          </p:cNvSpPr>
          <p:nvPr/>
        </p:nvSpPr>
        <p:spPr bwMode="auto">
          <a:xfrm>
            <a:off x="1236663" y="2508250"/>
            <a:ext cx="5767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B. B. Mandelbrot</a:t>
            </a:r>
            <a:r>
              <a:rPr lang="zh-CN" altLang="en-US">
                <a:solidFill>
                  <a:schemeClr val="tx1"/>
                </a:solidFill>
              </a:rPr>
              <a:t>，</a:t>
            </a:r>
            <a:r>
              <a:rPr lang="en-US" altLang="zh-CN">
                <a:solidFill>
                  <a:schemeClr val="tx1"/>
                </a:solidFill>
              </a:rPr>
              <a:t>《</a:t>
            </a:r>
            <a:r>
              <a:rPr lang="zh-CN" altLang="en-US">
                <a:solidFill>
                  <a:schemeClr val="tx1"/>
                </a:solidFill>
              </a:rPr>
              <a:t>英国的海岸线有多长</a:t>
            </a:r>
            <a:r>
              <a:rPr lang="en-US" altLang="zh-CN">
                <a:solidFill>
                  <a:schemeClr val="tx1"/>
                </a:solidFill>
              </a:rPr>
              <a:t>》</a:t>
            </a:r>
            <a:r>
              <a:rPr lang="zh-CN" altLang="en-US">
                <a:solidFill>
                  <a:schemeClr val="tx1"/>
                </a:solidFill>
              </a:rPr>
              <a:t>（</a:t>
            </a:r>
            <a:r>
              <a:rPr lang="en-US" altLang="zh-CN">
                <a:solidFill>
                  <a:schemeClr val="tx1"/>
                </a:solidFill>
              </a:rPr>
              <a:t>1967</a:t>
            </a:r>
            <a:r>
              <a:rPr lang="zh-CN" altLang="en-US">
                <a:solidFill>
                  <a:schemeClr val="tx1"/>
                </a:solidFill>
              </a:rPr>
              <a:t>年）</a:t>
            </a:r>
          </a:p>
        </p:txBody>
      </p:sp>
      <p:sp>
        <p:nvSpPr>
          <p:cNvPr id="6" name="矩形 5"/>
          <p:cNvSpPr/>
          <p:nvPr/>
        </p:nvSpPr>
        <p:spPr>
          <a:xfrm>
            <a:off x="1236663" y="1905000"/>
            <a:ext cx="5767387" cy="369888"/>
          </a:xfrm>
          <a:prstGeom prst="rect">
            <a:avLst/>
          </a:prstGeom>
        </p:spPr>
        <p:txBody>
          <a:bodyPr>
            <a:spAutoFit/>
          </a:bodyPr>
          <a:lstStyle/>
          <a:p>
            <a:pPr eaLnBrk="1" fontAlgn="auto" hangingPunct="1">
              <a:spcBef>
                <a:spcPts val="0"/>
              </a:spcBef>
              <a:spcAft>
                <a:spcPts val="0"/>
              </a:spcAft>
              <a:defRPr/>
            </a:pPr>
            <a:r>
              <a:rPr lang="zh-CN" altLang="en-US" dirty="0">
                <a:latin typeface="+mn-ea"/>
              </a:rPr>
              <a:t>“谁不知道分形概念，就不能称为有知识。”</a:t>
            </a:r>
            <a:r>
              <a:rPr lang="en-US" altLang="zh-CN" dirty="0">
                <a:latin typeface="+mn-ea"/>
              </a:rPr>
              <a:t>——</a:t>
            </a:r>
            <a:r>
              <a:rPr lang="zh-CN" altLang="en-US" dirty="0">
                <a:latin typeface="+mn-ea"/>
              </a:rPr>
              <a:t>惠勒</a:t>
            </a:r>
          </a:p>
        </p:txBody>
      </p:sp>
      <p:pic>
        <p:nvPicPr>
          <p:cNvPr id="8499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7263" y="1363663"/>
            <a:ext cx="12763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7263" y="3225800"/>
            <a:ext cx="12763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236663" y="3808413"/>
            <a:ext cx="4800600" cy="369887"/>
          </a:xfrm>
          <a:prstGeom prst="rect">
            <a:avLst/>
          </a:prstGeom>
        </p:spPr>
        <p:txBody>
          <a:bodyPr wrap="none">
            <a:spAutoFit/>
          </a:bodyPr>
          <a:lstStyle/>
          <a:p>
            <a:pPr eaLnBrk="1" fontAlgn="auto" hangingPunct="1">
              <a:spcBef>
                <a:spcPts val="0"/>
              </a:spcBef>
              <a:spcAft>
                <a:spcPts val="0"/>
              </a:spcAft>
              <a:defRPr/>
            </a:pPr>
            <a:r>
              <a:rPr lang="zh-CN" altLang="en-US" dirty="0">
                <a:latin typeface="+mn-ea"/>
              </a:rPr>
              <a:t>自相似（</a:t>
            </a:r>
            <a:r>
              <a:rPr lang="en-US" altLang="zh-CN" dirty="0">
                <a:latin typeface="+mn-ea"/>
              </a:rPr>
              <a:t>Self-similar</a:t>
            </a:r>
            <a:r>
              <a:rPr lang="zh-CN" altLang="en-US" dirty="0">
                <a:latin typeface="+mn-ea"/>
              </a:rPr>
              <a:t>），分形最重要的特性</a:t>
            </a:r>
          </a:p>
        </p:txBody>
      </p:sp>
      <p:pic>
        <p:nvPicPr>
          <p:cNvPr id="8500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6663" y="5327650"/>
            <a:ext cx="198755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1"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300" y="4797425"/>
            <a:ext cx="187007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2" name="矩形 11"/>
          <p:cNvSpPr>
            <a:spLocks noChangeArrowheads="1"/>
          </p:cNvSpPr>
          <p:nvPr/>
        </p:nvSpPr>
        <p:spPr bwMode="auto">
          <a:xfrm>
            <a:off x="1228725" y="4384675"/>
            <a:ext cx="5291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W. E. Leland</a:t>
            </a:r>
            <a:r>
              <a:rPr lang="zh-CN" altLang="en-US">
                <a:solidFill>
                  <a:schemeClr val="tx1"/>
                </a:solidFill>
              </a:rPr>
              <a:t>，以太网络流量自相似性（</a:t>
            </a:r>
            <a:r>
              <a:rPr lang="en-US" altLang="zh-CN">
                <a:solidFill>
                  <a:schemeClr val="tx1"/>
                </a:solidFill>
              </a:rPr>
              <a:t>1995</a:t>
            </a:r>
            <a:r>
              <a:rPr lang="zh-CN" altLang="en-US">
                <a:solidFill>
                  <a:schemeClr val="tx1"/>
                </a:solidFill>
              </a:rPr>
              <a:t>年）</a:t>
            </a:r>
          </a:p>
        </p:txBody>
      </p:sp>
      <p:sp>
        <p:nvSpPr>
          <p:cNvPr id="85003" name="矩形 12"/>
          <p:cNvSpPr>
            <a:spLocks noChangeArrowheads="1"/>
          </p:cNvSpPr>
          <p:nvPr/>
        </p:nvSpPr>
        <p:spPr bwMode="auto">
          <a:xfrm>
            <a:off x="1263650" y="3106738"/>
            <a:ext cx="574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张济忠，</a:t>
            </a:r>
            <a:r>
              <a:rPr lang="zh-CN" altLang="en-US">
                <a:solidFill>
                  <a:schemeClr val="tx1"/>
                </a:solidFill>
                <a:latin typeface="2"/>
              </a:rPr>
              <a:t>组</a:t>
            </a:r>
            <a:r>
              <a:rPr lang="zh-CN" altLang="en-US">
                <a:solidFill>
                  <a:schemeClr val="tx1"/>
                </a:solidFill>
                <a:latin typeface="1"/>
              </a:rPr>
              <a:t>成</a:t>
            </a:r>
            <a:r>
              <a:rPr lang="zh-CN" altLang="en-US">
                <a:solidFill>
                  <a:schemeClr val="tx1"/>
                </a:solidFill>
                <a:latin typeface="3"/>
              </a:rPr>
              <a:t>部</a:t>
            </a:r>
            <a:r>
              <a:rPr lang="zh-CN" altLang="en-US">
                <a:solidFill>
                  <a:schemeClr val="tx1"/>
                </a:solidFill>
                <a:latin typeface="2"/>
              </a:rPr>
              <a:t>分</a:t>
            </a:r>
            <a:r>
              <a:rPr lang="zh-CN" altLang="en-US">
                <a:solidFill>
                  <a:schemeClr val="tx1"/>
                </a:solidFill>
                <a:latin typeface="1"/>
              </a:rPr>
              <a:t>以</a:t>
            </a:r>
            <a:r>
              <a:rPr lang="zh-CN" altLang="en-US">
                <a:solidFill>
                  <a:schemeClr val="tx1"/>
                </a:solidFill>
                <a:latin typeface="4"/>
              </a:rPr>
              <a:t>某</a:t>
            </a:r>
            <a:r>
              <a:rPr lang="zh-CN" altLang="en-US">
                <a:solidFill>
                  <a:schemeClr val="tx1"/>
                </a:solidFill>
                <a:latin typeface="1"/>
              </a:rPr>
              <a:t>种方</a:t>
            </a:r>
            <a:r>
              <a:rPr lang="zh-CN" altLang="en-US">
                <a:solidFill>
                  <a:schemeClr val="tx1"/>
                </a:solidFill>
                <a:latin typeface="5"/>
              </a:rPr>
              <a:t>式与</a:t>
            </a:r>
            <a:r>
              <a:rPr lang="zh-CN" altLang="en-US">
                <a:solidFill>
                  <a:schemeClr val="tx1"/>
                </a:solidFill>
                <a:latin typeface="3"/>
              </a:rPr>
              <a:t>整</a:t>
            </a:r>
            <a:r>
              <a:rPr lang="zh-CN" altLang="en-US">
                <a:solidFill>
                  <a:schemeClr val="tx1"/>
                </a:solidFill>
                <a:latin typeface="1"/>
              </a:rPr>
              <a:t>体相</a:t>
            </a:r>
            <a:r>
              <a:rPr lang="zh-CN" altLang="en-US">
                <a:solidFill>
                  <a:schemeClr val="tx1"/>
                </a:solidFill>
                <a:latin typeface="4"/>
              </a:rPr>
              <a:t>似</a:t>
            </a:r>
            <a:r>
              <a:rPr lang="zh-CN" altLang="en-US">
                <a:solidFill>
                  <a:schemeClr val="tx1"/>
                </a:solidFill>
                <a:latin typeface="1"/>
              </a:rPr>
              <a:t>的形体</a:t>
            </a:r>
            <a:r>
              <a:rPr lang="zh-CN" altLang="en-US">
                <a:solidFill>
                  <a:schemeClr val="tx1"/>
                </a:solidFill>
                <a:latin typeface="8"/>
              </a:rPr>
              <a:t>叫</a:t>
            </a:r>
            <a:r>
              <a:rPr lang="zh-CN" altLang="en-US">
                <a:solidFill>
                  <a:schemeClr val="tx1"/>
                </a:solidFill>
                <a:latin typeface="1,Bold"/>
              </a:rPr>
              <a:t>分形（</a:t>
            </a:r>
            <a:r>
              <a:rPr lang="en-US" altLang="zh-CN">
                <a:solidFill>
                  <a:schemeClr val="tx1"/>
                </a:solidFill>
                <a:latin typeface="1,Bold"/>
              </a:rPr>
              <a:t>2001</a:t>
            </a:r>
            <a:r>
              <a:rPr lang="zh-CN" altLang="en-US">
                <a:solidFill>
                  <a:schemeClr val="tx1"/>
                </a:solidFill>
                <a:latin typeface="1,Bold"/>
              </a:rPr>
              <a:t>年）</a:t>
            </a:r>
            <a:endParaRPr lang="zh-CN" altLang="en-US">
              <a:solidFill>
                <a:schemeClr val="tx1"/>
              </a:solidFill>
            </a:endParaRPr>
          </a:p>
        </p:txBody>
      </p:sp>
      <p:pic>
        <p:nvPicPr>
          <p:cNvPr id="85004" name="图片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13425" y="5110163"/>
            <a:ext cx="1963738"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动作按钮: 上一张 17">
            <a:hlinkClick r:id="rId7" action="ppaction://hlinksldjump" highlightClick="1"/>
          </p:cNvPr>
          <p:cNvSpPr/>
          <p:nvPr/>
        </p:nvSpPr>
        <p:spPr>
          <a:xfrm>
            <a:off x="8092961" y="651609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
        <p:nvSpPr>
          <p:cNvPr id="15" name="文本框 2"/>
          <p:cNvSpPr txBox="1">
            <a:spLocks noChangeArrowheads="1"/>
          </p:cNvSpPr>
          <p:nvPr/>
        </p:nvSpPr>
        <p:spPr bwMode="auto">
          <a:xfrm>
            <a:off x="1725468" y="104775"/>
            <a:ext cx="6346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前沿理论：复杂性科学的研究方法</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solidFill>
                  <a:schemeClr val="accent1"/>
                </a:solidFill>
                <a:latin typeface="+mj-ea"/>
                <a:ea typeface="+mj-ea"/>
              </a:rPr>
              <a:t>ENIGMA:</a:t>
            </a:r>
            <a:r>
              <a:rPr lang="zh-CN" altLang="en-US" sz="2800" dirty="0">
                <a:solidFill>
                  <a:schemeClr val="accent1"/>
                </a:solidFill>
                <a:latin typeface="+mj-ea"/>
                <a:ea typeface="+mj-ea"/>
              </a:rPr>
              <a:t>纳粹的辉煌与毁灭</a:t>
            </a:r>
            <a:endParaRPr lang="en-US" altLang="zh-CN" sz="2800" dirty="0">
              <a:solidFill>
                <a:schemeClr val="accent1"/>
              </a:solidFill>
              <a:latin typeface="+mj-ea"/>
              <a:ea typeface="+mj-ea"/>
            </a:endParaRPr>
          </a:p>
        </p:txBody>
      </p:sp>
      <p:sp>
        <p:nvSpPr>
          <p:cNvPr id="7" name="文本框 6"/>
          <p:cNvSpPr txBox="1"/>
          <p:nvPr/>
        </p:nvSpPr>
        <p:spPr>
          <a:xfrm>
            <a:off x="1208088" y="1119173"/>
            <a:ext cx="4937531" cy="646331"/>
          </a:xfrm>
          <a:prstGeom prst="rect">
            <a:avLst/>
          </a:prstGeom>
          <a:noFill/>
        </p:spPr>
        <p:txBody>
          <a:bodyPr wrap="square" rtlCol="0">
            <a:spAutoFit/>
          </a:bodyPr>
          <a:lstStyle/>
          <a:p>
            <a:r>
              <a:rPr lang="en-US" altLang="zh-CN" dirty="0"/>
              <a:t>ENIGMA</a:t>
            </a:r>
            <a:r>
              <a:rPr lang="zh-CN" altLang="en-US" dirty="0"/>
              <a:t>帮助德国取得了二战初期令人眼花缭乱的一系列胜利：</a:t>
            </a:r>
          </a:p>
        </p:txBody>
      </p:sp>
      <p:sp>
        <p:nvSpPr>
          <p:cNvPr id="9" name="矩形 8"/>
          <p:cNvSpPr/>
          <p:nvPr/>
        </p:nvSpPr>
        <p:spPr>
          <a:xfrm>
            <a:off x="1208088" y="1711273"/>
            <a:ext cx="3661624" cy="2031325"/>
          </a:xfrm>
          <a:prstGeom prst="rect">
            <a:avLst/>
          </a:prstGeom>
        </p:spPr>
        <p:txBody>
          <a:bodyPr wrap="square">
            <a:spAutoFit/>
          </a:bodyPr>
          <a:lstStyle/>
          <a:p>
            <a:pPr marL="285750" indent="-285750">
              <a:buFont typeface="Arial" panose="020B0604020202020204" pitchFamily="34" charset="0"/>
              <a:buChar char="•"/>
            </a:pPr>
            <a:r>
              <a:rPr lang="en-US" altLang="zh-CN" dirty="0"/>
              <a:t>27</a:t>
            </a:r>
            <a:r>
              <a:rPr lang="zh-CN" altLang="en-US" dirty="0"/>
              <a:t>天征服波兰；</a:t>
            </a:r>
            <a:endParaRPr lang="en-US" altLang="zh-CN" dirty="0"/>
          </a:p>
          <a:p>
            <a:pPr marL="285750" indent="-285750">
              <a:buFont typeface="Arial" panose="020B0604020202020204" pitchFamily="34" charset="0"/>
              <a:buChar char="•"/>
            </a:pPr>
            <a:r>
              <a:rPr lang="en-US" altLang="zh-CN" dirty="0"/>
              <a:t>1</a:t>
            </a:r>
            <a:r>
              <a:rPr lang="zh-CN" altLang="en-US" dirty="0"/>
              <a:t>小时拿下丹麦；</a:t>
            </a:r>
            <a:endParaRPr lang="en-US" altLang="zh-CN" dirty="0"/>
          </a:p>
          <a:p>
            <a:pPr marL="285750" indent="-285750">
              <a:buFont typeface="Arial" panose="020B0604020202020204" pitchFamily="34" charset="0"/>
              <a:buChar char="•"/>
            </a:pPr>
            <a:r>
              <a:rPr lang="en-US" altLang="zh-CN" dirty="0"/>
              <a:t>23</a:t>
            </a:r>
            <a:r>
              <a:rPr lang="zh-CN" altLang="en-US" dirty="0"/>
              <a:t>天征服挪威；</a:t>
            </a:r>
            <a:endParaRPr lang="en-US" altLang="zh-CN" dirty="0"/>
          </a:p>
          <a:p>
            <a:pPr marL="285750" indent="-285750">
              <a:buFont typeface="Arial" panose="020B0604020202020204" pitchFamily="34" charset="0"/>
              <a:buChar char="•"/>
            </a:pPr>
            <a:r>
              <a:rPr lang="en-US" altLang="zh-CN" dirty="0"/>
              <a:t>5</a:t>
            </a:r>
            <a:r>
              <a:rPr lang="zh-CN" altLang="en-US" dirty="0"/>
              <a:t>天征服荷兰；</a:t>
            </a:r>
            <a:endParaRPr lang="en-US" altLang="zh-CN" dirty="0"/>
          </a:p>
          <a:p>
            <a:pPr marL="285750" indent="-285750">
              <a:buFont typeface="Arial" panose="020B0604020202020204" pitchFamily="34" charset="0"/>
              <a:buChar char="•"/>
            </a:pPr>
            <a:r>
              <a:rPr lang="en-US" altLang="zh-CN" dirty="0"/>
              <a:t>18</a:t>
            </a:r>
            <a:r>
              <a:rPr lang="zh-CN" altLang="en-US" dirty="0"/>
              <a:t>天攻克比利时；</a:t>
            </a:r>
            <a:endParaRPr lang="en-US" altLang="zh-CN" dirty="0"/>
          </a:p>
          <a:p>
            <a:pPr marL="285750" indent="-285750">
              <a:buFont typeface="Arial" panose="020B0604020202020204" pitchFamily="34" charset="0"/>
              <a:buChar char="•"/>
            </a:pPr>
            <a:r>
              <a:rPr lang="en-US" altLang="zh-CN" dirty="0"/>
              <a:t>39</a:t>
            </a:r>
            <a:r>
              <a:rPr lang="zh-CN" altLang="en-US" dirty="0"/>
              <a:t>天征服号称“欧洲最强陆军”的法国。</a:t>
            </a:r>
          </a:p>
        </p:txBody>
      </p:sp>
      <p:sp>
        <p:nvSpPr>
          <p:cNvPr id="16" name="文本框 15"/>
          <p:cNvSpPr txBox="1"/>
          <p:nvPr/>
        </p:nvSpPr>
        <p:spPr>
          <a:xfrm>
            <a:off x="1208088" y="3996991"/>
            <a:ext cx="7333385" cy="923330"/>
          </a:xfrm>
          <a:prstGeom prst="rect">
            <a:avLst/>
          </a:prstGeom>
          <a:noFill/>
        </p:spPr>
        <p:txBody>
          <a:bodyPr wrap="square" rtlCol="0">
            <a:spAutoFit/>
          </a:bodyPr>
          <a:lstStyle/>
          <a:p>
            <a:r>
              <a:rPr lang="zh-CN" altLang="en-US" dirty="0"/>
              <a:t>对</a:t>
            </a:r>
            <a:r>
              <a:rPr lang="en-US" altLang="zh-CN" dirty="0"/>
              <a:t>ENIGMA</a:t>
            </a:r>
            <a:r>
              <a:rPr lang="zh-CN" altLang="en-US" dirty="0"/>
              <a:t>的过度自信，以及波兰、英国、法国等数学家和间谍（包括德奸）卓有成效的破解和仿制，也使盟国取得一系列最终导致德国输掉这场战争的胜利：</a:t>
            </a:r>
          </a:p>
        </p:txBody>
      </p:sp>
      <p:sp>
        <p:nvSpPr>
          <p:cNvPr id="17" name="文本框 16"/>
          <p:cNvSpPr txBox="1"/>
          <p:nvPr/>
        </p:nvSpPr>
        <p:spPr>
          <a:xfrm>
            <a:off x="1208088" y="5171448"/>
            <a:ext cx="3283527"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埋葬大西洋狼群；</a:t>
            </a:r>
            <a:endParaRPr lang="en-US" altLang="zh-CN" dirty="0"/>
          </a:p>
          <a:p>
            <a:pPr marL="285750" indent="-285750">
              <a:buFont typeface="Arial" panose="020B0604020202020204" pitchFamily="34" charset="0"/>
              <a:buChar char="•"/>
            </a:pPr>
            <a:r>
              <a:rPr lang="zh-CN" altLang="en-US" dirty="0"/>
              <a:t>击溃沙漠之狐隆美尔；</a:t>
            </a:r>
            <a:endParaRPr lang="en-US" altLang="zh-CN" dirty="0"/>
          </a:p>
          <a:p>
            <a:pPr marL="285750" indent="-285750">
              <a:buFont typeface="Arial" panose="020B0604020202020204" pitchFamily="34" charset="0"/>
              <a:buChar char="•"/>
            </a:pPr>
            <a:r>
              <a:rPr lang="zh-CN" altLang="en-US" dirty="0"/>
              <a:t>登陆西西里；</a:t>
            </a:r>
            <a:endParaRPr lang="en-US" altLang="zh-CN" dirty="0"/>
          </a:p>
          <a:p>
            <a:pPr marL="285750" indent="-285750">
              <a:buFont typeface="Arial" panose="020B0604020202020204" pitchFamily="34" charset="0"/>
              <a:buChar char="•"/>
            </a:pPr>
            <a:r>
              <a:rPr lang="zh-CN" altLang="en-US" dirty="0"/>
              <a:t>登陆诺曼底。</a:t>
            </a:r>
          </a:p>
        </p:txBody>
      </p:sp>
      <p:pic>
        <p:nvPicPr>
          <p:cNvPr id="18" name="图片 17"/>
          <p:cNvPicPr>
            <a:picLocks noChangeAspect="1"/>
          </p:cNvPicPr>
          <p:nvPr/>
        </p:nvPicPr>
        <p:blipFill>
          <a:blip r:embed="rId2"/>
          <a:stretch>
            <a:fillRect/>
          </a:stretch>
        </p:blipFill>
        <p:spPr>
          <a:xfrm>
            <a:off x="6929861" y="5171448"/>
            <a:ext cx="2118446" cy="1588835"/>
          </a:xfrm>
          <a:prstGeom prst="rect">
            <a:avLst/>
          </a:prstGeom>
        </p:spPr>
      </p:pic>
      <p:pic>
        <p:nvPicPr>
          <p:cNvPr id="19" name="图片 18"/>
          <p:cNvPicPr>
            <a:picLocks noChangeAspect="1"/>
          </p:cNvPicPr>
          <p:nvPr/>
        </p:nvPicPr>
        <p:blipFill>
          <a:blip r:embed="rId3"/>
          <a:stretch>
            <a:fillRect/>
          </a:stretch>
        </p:blipFill>
        <p:spPr>
          <a:xfrm>
            <a:off x="4308532" y="5352798"/>
            <a:ext cx="2502196" cy="1407485"/>
          </a:xfrm>
          <a:prstGeom prst="rect">
            <a:avLst/>
          </a:prstGeom>
        </p:spPr>
      </p:pic>
      <p:pic>
        <p:nvPicPr>
          <p:cNvPr id="20" name="图片 19"/>
          <p:cNvPicPr>
            <a:picLocks noChangeAspect="1"/>
          </p:cNvPicPr>
          <p:nvPr/>
        </p:nvPicPr>
        <p:blipFill>
          <a:blip r:embed="rId4"/>
          <a:stretch>
            <a:fillRect/>
          </a:stretch>
        </p:blipFill>
        <p:spPr>
          <a:xfrm>
            <a:off x="6308836" y="1019732"/>
            <a:ext cx="1847628" cy="1383082"/>
          </a:xfrm>
          <a:prstGeom prst="rect">
            <a:avLst/>
          </a:prstGeom>
        </p:spPr>
      </p:pic>
      <p:pic>
        <p:nvPicPr>
          <p:cNvPr id="21" name="图片 20"/>
          <p:cNvPicPr>
            <a:picLocks noChangeAspect="1"/>
          </p:cNvPicPr>
          <p:nvPr/>
        </p:nvPicPr>
        <p:blipFill>
          <a:blip r:embed="rId5"/>
          <a:stretch>
            <a:fillRect/>
          </a:stretch>
        </p:blipFill>
        <p:spPr>
          <a:xfrm>
            <a:off x="4791813" y="2197981"/>
            <a:ext cx="2440837" cy="1627225"/>
          </a:xfrm>
          <a:prstGeom prst="rect">
            <a:avLst/>
          </a:prstGeom>
        </p:spPr>
      </p:pic>
    </p:spTree>
    <p:extLst>
      <p:ext uri="{BB962C8B-B14F-4D97-AF65-F5344CB8AC3E}">
        <p14:creationId xmlns:p14="http://schemas.microsoft.com/office/powerpoint/2010/main" val="34778745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933148" y="1151117"/>
            <a:ext cx="1865538" cy="2469094"/>
          </a:xfrm>
          <a:prstGeom prst="rect">
            <a:avLst/>
          </a:prstGeom>
        </p:spPr>
      </p:pic>
      <p:pic>
        <p:nvPicPr>
          <p:cNvPr id="5" name="图片 4"/>
          <p:cNvPicPr>
            <a:picLocks noChangeAspect="1"/>
          </p:cNvPicPr>
          <p:nvPr/>
        </p:nvPicPr>
        <p:blipFill>
          <a:blip r:embed="rId3"/>
          <a:stretch>
            <a:fillRect/>
          </a:stretch>
        </p:blipFill>
        <p:spPr>
          <a:xfrm>
            <a:off x="6933148" y="4038224"/>
            <a:ext cx="1865538" cy="2334970"/>
          </a:xfrm>
          <a:prstGeom prst="rect">
            <a:avLst/>
          </a:prstGeom>
        </p:spPr>
      </p:pic>
      <p:sp>
        <p:nvSpPr>
          <p:cNvPr id="8" name="矩形 7"/>
          <p:cNvSpPr/>
          <p:nvPr/>
        </p:nvSpPr>
        <p:spPr>
          <a:xfrm>
            <a:off x="1155987" y="5339708"/>
            <a:ext cx="5556540" cy="646331"/>
          </a:xfrm>
          <a:prstGeom prst="rect">
            <a:avLst/>
          </a:prstGeom>
        </p:spPr>
        <p:txBody>
          <a:bodyPr wrap="square">
            <a:spAutoFit/>
          </a:bodyPr>
          <a:lstStyle/>
          <a:p>
            <a:r>
              <a:rPr lang="zh-CN" altLang="en-US" dirty="0"/>
              <a:t>“在人类历史上，从未有如此多的人对如此少的人亏欠得如此多。”</a:t>
            </a:r>
            <a:r>
              <a:rPr lang="en-US" altLang="zh-CN" dirty="0"/>
              <a:t>—</a:t>
            </a:r>
            <a:r>
              <a:rPr lang="zh-CN" altLang="en-US" dirty="0"/>
              <a:t>温斯顿</a:t>
            </a:r>
            <a:r>
              <a:rPr lang="en-US" altLang="zh-CN" dirty="0"/>
              <a:t>·</a:t>
            </a:r>
            <a:r>
              <a:rPr lang="zh-CN" altLang="en-US" dirty="0"/>
              <a:t>丘吉尔</a:t>
            </a:r>
          </a:p>
        </p:txBody>
      </p:sp>
      <p:sp>
        <p:nvSpPr>
          <p:cNvPr id="9" name="矩形 8"/>
          <p:cNvSpPr/>
          <p:nvPr/>
        </p:nvSpPr>
        <p:spPr>
          <a:xfrm>
            <a:off x="1155987" y="2275076"/>
            <a:ext cx="5556540" cy="923330"/>
          </a:xfrm>
          <a:prstGeom prst="rect">
            <a:avLst/>
          </a:prstGeom>
        </p:spPr>
        <p:txBody>
          <a:bodyPr wrap="square">
            <a:spAutoFit/>
          </a:bodyPr>
          <a:lstStyle/>
          <a:p>
            <a:r>
              <a:rPr lang="zh-CN" altLang="en-US" dirty="0"/>
              <a:t>波兰数学家马里安</a:t>
            </a:r>
            <a:r>
              <a:rPr lang="en-US" altLang="zh-CN" dirty="0"/>
              <a:t>·</a:t>
            </a:r>
            <a:r>
              <a:rPr lang="zh-CN" altLang="en-US" dirty="0"/>
              <a:t>雷杰夫斯基</a:t>
            </a:r>
            <a:r>
              <a:rPr lang="en-US" altLang="zh-CN" dirty="0"/>
              <a:t>(Marian </a:t>
            </a:r>
            <a:r>
              <a:rPr lang="en-US" altLang="zh-CN" dirty="0" err="1"/>
              <a:t>Rejewski</a:t>
            </a:r>
            <a:r>
              <a:rPr lang="zh-CN" altLang="en-US" dirty="0"/>
              <a:t>）第一个破解了</a:t>
            </a:r>
            <a:r>
              <a:rPr lang="en-US" altLang="zh-CN" dirty="0"/>
              <a:t>ENIGMA</a:t>
            </a:r>
            <a:r>
              <a:rPr lang="zh-CN" altLang="en-US" dirty="0"/>
              <a:t>。</a:t>
            </a:r>
            <a:r>
              <a:rPr lang="en-US" altLang="zh-CN" dirty="0"/>
              <a:t>2000</a:t>
            </a:r>
            <a:r>
              <a:rPr lang="zh-CN" altLang="en-US" dirty="0"/>
              <a:t>年，雷杰夫斯基和另外二位波兰数学家被授予波兰最高勋章。</a:t>
            </a:r>
          </a:p>
        </p:txBody>
      </p:sp>
      <p:sp>
        <p:nvSpPr>
          <p:cNvPr id="10" name="矩形 9"/>
          <p:cNvSpPr/>
          <p:nvPr/>
        </p:nvSpPr>
        <p:spPr>
          <a:xfrm>
            <a:off x="1155987" y="3438060"/>
            <a:ext cx="5650058" cy="1200329"/>
          </a:xfrm>
          <a:prstGeom prst="rect">
            <a:avLst/>
          </a:prstGeom>
        </p:spPr>
        <p:txBody>
          <a:bodyPr wrap="square">
            <a:spAutoFit/>
          </a:bodyPr>
          <a:lstStyle/>
          <a:p>
            <a:r>
              <a:rPr lang="zh-CN" altLang="en-US" dirty="0"/>
              <a:t>英国数学家阿兰</a:t>
            </a:r>
            <a:r>
              <a:rPr lang="en-US" altLang="zh-CN" dirty="0"/>
              <a:t>·</a:t>
            </a:r>
            <a:r>
              <a:rPr lang="zh-CN" altLang="en-US" dirty="0"/>
              <a:t>图灵</a:t>
            </a:r>
            <a:r>
              <a:rPr lang="en-US" altLang="zh-CN" dirty="0"/>
              <a:t>(Alan Turing)</a:t>
            </a:r>
            <a:r>
              <a:rPr lang="zh-CN" altLang="en-US" dirty="0"/>
              <a:t>，计算机之父，人工智能之父，在破解</a:t>
            </a:r>
            <a:r>
              <a:rPr lang="en-US" altLang="zh-CN" dirty="0"/>
              <a:t>ENIGMA</a:t>
            </a:r>
            <a:r>
              <a:rPr lang="zh-CN" altLang="en-US" dirty="0"/>
              <a:t>中发挥了重要作用。</a:t>
            </a:r>
            <a:r>
              <a:rPr lang="en-US" altLang="zh-CN" dirty="0"/>
              <a:t>1946</a:t>
            </a:r>
            <a:r>
              <a:rPr lang="zh-CN" altLang="en-US" dirty="0"/>
              <a:t>年获不列颠帝国勋章。</a:t>
            </a:r>
            <a:r>
              <a:rPr lang="en-US" altLang="zh-CN" dirty="0"/>
              <a:t>1966</a:t>
            </a:r>
            <a:r>
              <a:rPr lang="zh-CN" altLang="en-US" dirty="0"/>
              <a:t>年，美国计算机协会（</a:t>
            </a:r>
            <a:r>
              <a:rPr lang="en-US" altLang="zh-CN" dirty="0"/>
              <a:t>ACM</a:t>
            </a:r>
            <a:r>
              <a:rPr lang="zh-CN" altLang="en-US" dirty="0"/>
              <a:t>）设立的以其名命名的“图灵奖”。</a:t>
            </a:r>
          </a:p>
        </p:txBody>
      </p:sp>
      <p:sp>
        <p:nvSpPr>
          <p:cNvPr id="11" name="文本框 10"/>
          <p:cNvSpPr txBox="1"/>
          <p:nvPr/>
        </p:nvSpPr>
        <p:spPr>
          <a:xfrm>
            <a:off x="1155986" y="1151117"/>
            <a:ext cx="5777161" cy="646331"/>
          </a:xfrm>
          <a:prstGeom prst="rect">
            <a:avLst/>
          </a:prstGeom>
          <a:noFill/>
        </p:spPr>
        <p:txBody>
          <a:bodyPr wrap="square" rtlCol="0">
            <a:spAutoFit/>
          </a:bodyPr>
          <a:lstStyle/>
          <a:p>
            <a:r>
              <a:rPr lang="zh-CN" altLang="en-US" dirty="0"/>
              <a:t>在破解</a:t>
            </a:r>
            <a:r>
              <a:rPr lang="en-US" altLang="zh-CN" dirty="0"/>
              <a:t>ENIGMA</a:t>
            </a:r>
            <a:r>
              <a:rPr lang="zh-CN" altLang="en-US" dirty="0"/>
              <a:t>的过程中，有一群数学家发挥了极大的作用，也标志着密码破译从语言学问题转为数学问题。</a:t>
            </a:r>
          </a:p>
        </p:txBody>
      </p:sp>
      <p:sp>
        <p:nvSpPr>
          <p:cNvPr id="12" name="文本框 11"/>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solidFill>
                  <a:schemeClr val="accent1"/>
                </a:solidFill>
                <a:latin typeface="+mj-ea"/>
                <a:ea typeface="+mj-ea"/>
              </a:rPr>
              <a:t>ENIGMA:</a:t>
            </a:r>
            <a:r>
              <a:rPr lang="zh-CN" altLang="en-US" sz="2800" dirty="0">
                <a:solidFill>
                  <a:schemeClr val="accent1"/>
                </a:solidFill>
                <a:latin typeface="+mj-ea"/>
                <a:ea typeface="+mj-ea"/>
              </a:rPr>
              <a:t>纳粹的辉煌与毁灭</a:t>
            </a:r>
            <a:endParaRPr lang="en-US" altLang="zh-CN" sz="2800" dirty="0">
              <a:solidFill>
                <a:schemeClr val="accent1"/>
              </a:solidFill>
              <a:latin typeface="+mj-ea"/>
              <a:ea typeface="+mj-ea"/>
            </a:endParaRPr>
          </a:p>
        </p:txBody>
      </p:sp>
      <p:sp>
        <p:nvSpPr>
          <p:cNvPr id="13" name="动作按钮: 上一张 12">
            <a:hlinkClick r:id="rId4" action="ppaction://hlinksldjump" highlightClick="1"/>
          </p:cNvPr>
          <p:cNvSpPr/>
          <p:nvPr/>
        </p:nvSpPr>
        <p:spPr>
          <a:xfrm>
            <a:off x="8092961" y="651609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Tree>
    <p:extLst>
      <p:ext uri="{BB962C8B-B14F-4D97-AF65-F5344CB8AC3E}">
        <p14:creationId xmlns:p14="http://schemas.microsoft.com/office/powerpoint/2010/main" val="6163155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里程碑事件</a:t>
            </a:r>
            <a:r>
              <a:rPr lang="en-US" altLang="zh-CN" sz="2800" dirty="0">
                <a:latin typeface="+mj-ea"/>
                <a:ea typeface="+mj-ea"/>
              </a:rPr>
              <a:t>—</a:t>
            </a:r>
            <a:r>
              <a:rPr lang="zh-CN" altLang="en-US" sz="2800" dirty="0">
                <a:latin typeface="+mj-ea"/>
                <a:ea typeface="+mj-ea"/>
              </a:rPr>
              <a:t>蠕虫病毒</a:t>
            </a:r>
            <a:endParaRPr lang="en-US" altLang="zh-CN" sz="2800" dirty="0">
              <a:latin typeface="+mj-ea"/>
              <a:ea typeface="+mj-ea"/>
            </a:endParaRPr>
          </a:p>
        </p:txBody>
      </p:sp>
      <p:pic>
        <p:nvPicPr>
          <p:cNvPr id="2" name="图片 1"/>
          <p:cNvPicPr>
            <a:picLocks noChangeAspect="1"/>
          </p:cNvPicPr>
          <p:nvPr/>
        </p:nvPicPr>
        <p:blipFill>
          <a:blip r:embed="rId2"/>
          <a:stretch>
            <a:fillRect/>
          </a:stretch>
        </p:blipFill>
        <p:spPr>
          <a:xfrm>
            <a:off x="7712679" y="3052128"/>
            <a:ext cx="1382019" cy="2069811"/>
          </a:xfrm>
          <a:prstGeom prst="rect">
            <a:avLst/>
          </a:prstGeom>
        </p:spPr>
      </p:pic>
      <p:pic>
        <p:nvPicPr>
          <p:cNvPr id="5" name="图片 4"/>
          <p:cNvPicPr>
            <a:picLocks noChangeAspect="1"/>
          </p:cNvPicPr>
          <p:nvPr/>
        </p:nvPicPr>
        <p:blipFill>
          <a:blip r:embed="rId3"/>
          <a:stretch>
            <a:fillRect/>
          </a:stretch>
        </p:blipFill>
        <p:spPr>
          <a:xfrm>
            <a:off x="5721261" y="3052129"/>
            <a:ext cx="1991418" cy="2069811"/>
          </a:xfrm>
          <a:prstGeom prst="rect">
            <a:avLst/>
          </a:prstGeom>
        </p:spPr>
      </p:pic>
      <p:sp>
        <p:nvSpPr>
          <p:cNvPr id="8" name="矩形 7"/>
          <p:cNvSpPr/>
          <p:nvPr/>
        </p:nvSpPr>
        <p:spPr>
          <a:xfrm>
            <a:off x="1064457" y="1073805"/>
            <a:ext cx="4681454" cy="1754326"/>
          </a:xfrm>
          <a:prstGeom prst="rect">
            <a:avLst/>
          </a:prstGeom>
        </p:spPr>
        <p:txBody>
          <a:bodyPr wrap="square">
            <a:spAutoFit/>
          </a:bodyPr>
          <a:lstStyle/>
          <a:p>
            <a:r>
              <a:rPr lang="en-US" altLang="zh-CN" dirty="0"/>
              <a:t>1988</a:t>
            </a:r>
            <a:r>
              <a:rPr lang="zh-CN" altLang="en-US" dirty="0"/>
              <a:t>年</a:t>
            </a:r>
            <a:r>
              <a:rPr lang="en-US" altLang="zh-CN" dirty="0"/>
              <a:t>11</a:t>
            </a:r>
            <a:r>
              <a:rPr lang="zh-CN" altLang="en-US" dirty="0"/>
              <a:t>月</a:t>
            </a:r>
            <a:r>
              <a:rPr lang="en-US" altLang="zh-CN" dirty="0"/>
              <a:t>2</a:t>
            </a:r>
            <a:r>
              <a:rPr lang="zh-CN" altLang="en-US" dirty="0"/>
              <a:t>日，康奈尔大学学生罗伯特</a:t>
            </a:r>
            <a:r>
              <a:rPr lang="en-US" altLang="zh-CN" dirty="0"/>
              <a:t>·</a:t>
            </a:r>
            <a:r>
              <a:rPr lang="zh-CN" altLang="en-US" dirty="0"/>
              <a:t>莫里斯（</a:t>
            </a:r>
            <a:r>
              <a:rPr lang="en-US" altLang="zh-CN" dirty="0"/>
              <a:t>Robert  Morris</a:t>
            </a:r>
            <a:r>
              <a:rPr lang="zh-CN" altLang="en-US" dirty="0"/>
              <a:t>）在麻省理工学院的计算机网络上释放一个称为互联网蠕虫的小程序（据称只有</a:t>
            </a:r>
            <a:r>
              <a:rPr lang="en-US" altLang="zh-CN" dirty="0"/>
              <a:t>99</a:t>
            </a:r>
            <a:r>
              <a:rPr lang="zh-CN" altLang="en-US" dirty="0"/>
              <a:t>行），这是第一个通过互联网传播的蠕虫病毒，也是第一个得到主流媒体的强烈关注网络攻击事件。</a:t>
            </a:r>
          </a:p>
        </p:txBody>
      </p:sp>
      <p:pic>
        <p:nvPicPr>
          <p:cNvPr id="10" name="图片 9"/>
          <p:cNvPicPr>
            <a:picLocks noChangeAspect="1"/>
          </p:cNvPicPr>
          <p:nvPr/>
        </p:nvPicPr>
        <p:blipFill>
          <a:blip r:embed="rId4"/>
          <a:stretch>
            <a:fillRect/>
          </a:stretch>
        </p:blipFill>
        <p:spPr>
          <a:xfrm>
            <a:off x="5721262" y="1089025"/>
            <a:ext cx="3373436" cy="1963103"/>
          </a:xfrm>
          <a:prstGeom prst="rect">
            <a:avLst/>
          </a:prstGeom>
        </p:spPr>
      </p:pic>
      <p:sp>
        <p:nvSpPr>
          <p:cNvPr id="11" name="矩形 10"/>
          <p:cNvSpPr/>
          <p:nvPr/>
        </p:nvSpPr>
        <p:spPr>
          <a:xfrm>
            <a:off x="1064455" y="2913205"/>
            <a:ext cx="4572000" cy="923330"/>
          </a:xfrm>
          <a:prstGeom prst="rect">
            <a:avLst/>
          </a:prstGeom>
        </p:spPr>
        <p:txBody>
          <a:bodyPr>
            <a:spAutoFit/>
          </a:bodyPr>
          <a:lstStyle/>
          <a:p>
            <a:r>
              <a:rPr lang="en-US" altLang="zh-CN" dirty="0"/>
              <a:t>12</a:t>
            </a:r>
            <a:r>
              <a:rPr lang="zh-CN" altLang="en-US" dirty="0"/>
              <a:t>小时之内，这个蠕虫病毒感染了超过</a:t>
            </a:r>
            <a:r>
              <a:rPr lang="en-US" altLang="zh-CN" dirty="0"/>
              <a:t>6000</a:t>
            </a:r>
            <a:r>
              <a:rPr lang="zh-CN" altLang="en-US" dirty="0"/>
              <a:t>台基于</a:t>
            </a:r>
            <a:r>
              <a:rPr lang="en-US" altLang="zh-CN" dirty="0"/>
              <a:t>VMS</a:t>
            </a:r>
            <a:r>
              <a:rPr lang="zh-CN" altLang="en-US" dirty="0"/>
              <a:t>的</a:t>
            </a:r>
            <a:r>
              <a:rPr lang="en-US" altLang="zh-CN" dirty="0"/>
              <a:t>DEC</a:t>
            </a:r>
            <a:r>
              <a:rPr lang="zh-CN" altLang="en-US" dirty="0"/>
              <a:t>联网主机，损失超过一亿美元。</a:t>
            </a:r>
          </a:p>
        </p:txBody>
      </p:sp>
      <p:sp>
        <p:nvSpPr>
          <p:cNvPr id="12" name="矩形 11"/>
          <p:cNvSpPr/>
          <p:nvPr/>
        </p:nvSpPr>
        <p:spPr>
          <a:xfrm>
            <a:off x="1064455" y="3921610"/>
            <a:ext cx="4572000" cy="1200329"/>
          </a:xfrm>
          <a:prstGeom prst="rect">
            <a:avLst/>
          </a:prstGeom>
        </p:spPr>
        <p:txBody>
          <a:bodyPr>
            <a:spAutoFit/>
          </a:bodyPr>
          <a:lstStyle/>
          <a:p>
            <a:r>
              <a:rPr lang="en-US" altLang="zh-CN" dirty="0"/>
              <a:t>1990</a:t>
            </a:r>
            <a:r>
              <a:rPr lang="zh-CN" altLang="en-US" dirty="0"/>
              <a:t>年</a:t>
            </a:r>
            <a:r>
              <a:rPr lang="en-US" altLang="zh-CN" dirty="0"/>
              <a:t>5</a:t>
            </a:r>
            <a:r>
              <a:rPr lang="zh-CN" altLang="en-US" dirty="0"/>
              <a:t>月</a:t>
            </a:r>
            <a:r>
              <a:rPr lang="en-US" altLang="zh-CN" dirty="0"/>
              <a:t>5</a:t>
            </a:r>
            <a:r>
              <a:rPr lang="zh-CN" altLang="en-US" dirty="0"/>
              <a:t>日，纽约地方法庭以触犯</a:t>
            </a:r>
            <a:r>
              <a:rPr lang="en-US" altLang="zh-CN" dirty="0"/>
              <a:t>1986</a:t>
            </a:r>
            <a:r>
              <a:rPr lang="zh-CN" altLang="en-US" dirty="0"/>
              <a:t>年制定的</a:t>
            </a:r>
            <a:r>
              <a:rPr lang="en-US" altLang="zh-CN" dirty="0"/>
              <a:t>《</a:t>
            </a:r>
            <a:r>
              <a:rPr lang="zh-CN" altLang="en-US" dirty="0"/>
              <a:t>计算机欺诈及滥用法案</a:t>
            </a:r>
            <a:r>
              <a:rPr lang="en-US" altLang="zh-CN" dirty="0"/>
              <a:t>》</a:t>
            </a:r>
            <a:r>
              <a:rPr lang="zh-CN" altLang="en-US" dirty="0"/>
              <a:t>，判处莫里斯三年缓刑，并罚款一万美金和义务服务</a:t>
            </a:r>
            <a:r>
              <a:rPr lang="en-US" altLang="zh-CN" dirty="0"/>
              <a:t>400</a:t>
            </a:r>
            <a:r>
              <a:rPr lang="zh-CN" altLang="en-US" dirty="0"/>
              <a:t>小时。</a:t>
            </a:r>
          </a:p>
        </p:txBody>
      </p:sp>
      <p:sp>
        <p:nvSpPr>
          <p:cNvPr id="13" name="矩形 12"/>
          <p:cNvSpPr/>
          <p:nvPr/>
        </p:nvSpPr>
        <p:spPr>
          <a:xfrm>
            <a:off x="1064455" y="5230691"/>
            <a:ext cx="7863412" cy="646331"/>
          </a:xfrm>
          <a:prstGeom prst="rect">
            <a:avLst/>
          </a:prstGeom>
        </p:spPr>
        <p:txBody>
          <a:bodyPr wrap="square">
            <a:spAutoFit/>
          </a:bodyPr>
          <a:lstStyle/>
          <a:p>
            <a:r>
              <a:rPr lang="zh-CN" altLang="en-US" dirty="0"/>
              <a:t>以此事件为标志，黑客真的变黑，黑客伦理失去了约束，黑客的侠义传统变得荡然无存，大众对黑客的印象由侠客高手转变为破坏者和窃贼。</a:t>
            </a:r>
          </a:p>
        </p:txBody>
      </p:sp>
      <p:sp>
        <p:nvSpPr>
          <p:cNvPr id="14" name="动作按钮: 上一张 13">
            <a:hlinkClick r:id="" action="ppaction://hlinkshowjump?jump=lastslideviewed" highlightClick="1"/>
          </p:cNvPr>
          <p:cNvSpPr/>
          <p:nvPr/>
        </p:nvSpPr>
        <p:spPr>
          <a:xfrm>
            <a:off x="8092961" y="651609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
        <p:nvSpPr>
          <p:cNvPr id="7" name="文本框 6"/>
          <p:cNvSpPr txBox="1"/>
          <p:nvPr/>
        </p:nvSpPr>
        <p:spPr>
          <a:xfrm>
            <a:off x="1064454" y="5985773"/>
            <a:ext cx="8030243" cy="369332"/>
          </a:xfrm>
          <a:prstGeom prst="rect">
            <a:avLst/>
          </a:prstGeom>
          <a:noFill/>
        </p:spPr>
        <p:txBody>
          <a:bodyPr wrap="square" rtlCol="0">
            <a:spAutoFit/>
          </a:bodyPr>
          <a:lstStyle/>
          <a:p>
            <a:r>
              <a:rPr lang="zh-CN" altLang="en-US" dirty="0"/>
              <a:t>同时，莫里斯蠕虫事件也使计算机病毒成为计算机安全的主要研究内容之一。</a:t>
            </a:r>
          </a:p>
        </p:txBody>
      </p:sp>
    </p:spTree>
    <p:extLst>
      <p:ext uri="{BB962C8B-B14F-4D97-AF65-F5344CB8AC3E}">
        <p14:creationId xmlns:p14="http://schemas.microsoft.com/office/powerpoint/2010/main" val="18567489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1_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39678</TotalTime>
  <Words>11040</Words>
  <Application>Microsoft Office PowerPoint</Application>
  <PresentationFormat>On-screen Show (4:3)</PresentationFormat>
  <Paragraphs>718</Paragraphs>
  <Slides>97</Slides>
  <Notes>0</Notes>
  <HiddenSlides>0</HiddenSlides>
  <MMClips>0</MMClips>
  <ScaleCrop>false</ScaleCrop>
  <HeadingPairs>
    <vt:vector size="8" baseType="variant">
      <vt:variant>
        <vt:lpstr>Fonts Used</vt:lpstr>
      </vt:variant>
      <vt:variant>
        <vt:i4>23</vt:i4>
      </vt:variant>
      <vt:variant>
        <vt:lpstr>Theme</vt:lpstr>
      </vt:variant>
      <vt:variant>
        <vt:i4>2</vt:i4>
      </vt:variant>
      <vt:variant>
        <vt:lpstr>Embedded OLE Servers</vt:lpstr>
      </vt:variant>
      <vt:variant>
        <vt:i4>1</vt:i4>
      </vt:variant>
      <vt:variant>
        <vt:lpstr>Slide Titles</vt:lpstr>
      </vt:variant>
      <vt:variant>
        <vt:i4>97</vt:i4>
      </vt:variant>
    </vt:vector>
  </HeadingPairs>
  <TitlesOfParts>
    <vt:vector size="123" baseType="lpstr">
      <vt:lpstr>¿¬Ìå_GB2312</vt:lpstr>
      <vt:lpstr>1</vt:lpstr>
      <vt:lpstr>1,Bold</vt:lpstr>
      <vt:lpstr>2</vt:lpstr>
      <vt:lpstr>3</vt:lpstr>
      <vt:lpstr>4</vt:lpstr>
      <vt:lpstr>5</vt:lpstr>
      <vt:lpstr>8</vt:lpstr>
      <vt:lpstr>Arial Unicode MS</vt:lpstr>
      <vt:lpstr>ËÎÌå</vt:lpstr>
      <vt:lpstr>仿宋_GB2312</vt:lpstr>
      <vt:lpstr>宋体</vt:lpstr>
      <vt:lpstr>幼圆</vt:lpstr>
      <vt:lpstr>楷体_GB2312</vt:lpstr>
      <vt:lpstr>黑体</vt:lpstr>
      <vt:lpstr>Arial</vt:lpstr>
      <vt:lpstr>Calibri</vt:lpstr>
      <vt:lpstr>Century Gothic</vt:lpstr>
      <vt:lpstr>Tahoma</vt:lpstr>
      <vt:lpstr>Times New Roman</vt:lpstr>
      <vt:lpstr>Verdana</vt:lpstr>
      <vt:lpstr>Wingdings</vt:lpstr>
      <vt:lpstr>Wingdings 3</vt:lpstr>
      <vt:lpstr>丝状</vt:lpstr>
      <vt:lpstr>1_丝状</vt:lpstr>
      <vt:lpstr>公式</vt:lpstr>
      <vt:lpstr>PowerPoint Presentation</vt:lpstr>
      <vt:lpstr>参考书目</vt:lpstr>
      <vt:lpstr>写在前面</vt:lpstr>
      <vt:lpstr>写在前面</vt:lpstr>
      <vt:lpstr>写在前面</vt:lpstr>
      <vt:lpstr>写在前面</vt:lpstr>
      <vt:lpstr>写在前面</vt:lpstr>
      <vt:lpstr>写在前面</vt:lpstr>
      <vt:lpstr>写在前面</vt:lpstr>
      <vt:lpstr>写在前面</vt:lpstr>
      <vt:lpstr>写在前面</vt:lpstr>
      <vt:lpstr>课程内容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防火墙和入侵检测</dc:title>
  <dc:creator>James</dc:creator>
  <cp:lastModifiedBy>WH FLY</cp:lastModifiedBy>
  <cp:revision>1329</cp:revision>
  <dcterms:created xsi:type="dcterms:W3CDTF">2013-07-30T16:10:11Z</dcterms:created>
  <dcterms:modified xsi:type="dcterms:W3CDTF">2020-12-29T08:37:23Z</dcterms:modified>
</cp:coreProperties>
</file>